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Caveat" panose="020B0604020202020204" charset="0"/>
      <p:regular r:id="rId19"/>
      <p:bold r:id="rId20"/>
    </p:embeddedFont>
    <p:embeddedFont>
      <p:font typeface="Poppins" panose="020B0604020202020204" charset="0"/>
      <p:regular r:id="rId21"/>
      <p:bold r:id="rId22"/>
      <p:italic r:id="rId23"/>
      <p:boldItalic r:id="rId24"/>
    </p:embeddedFont>
    <p:embeddedFont>
      <p:font typeface="Poppins Light" panose="020B0604020202020204" charset="0"/>
      <p:regular r:id="rId25"/>
      <p:bold r:id="rId26"/>
      <p:italic r:id="rId27"/>
      <p:boldItalic r:id="rId28"/>
    </p:embeddedFont>
    <p:embeddedFont>
      <p:font typeface="Poppins SemiBold"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62e1f192e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462e1f192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462e1f192e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462e1f192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462e1f192e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462e1f19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62e1f192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462e1f19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4e34fa740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4e34fa74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62e1f192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62e1f192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62e1f192e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62e1f192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62e1f192e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62e1f192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47aca9ee2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47aca9e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467a574520_4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467a574520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 Title Slide">
  <p:cSld name="Sub Title Slid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23320"/>
          <a:stretch/>
        </p:blipFill>
        <p:spPr>
          <a:xfrm>
            <a:off x="0" y="975445"/>
            <a:ext cx="9144000" cy="3192609"/>
          </a:xfrm>
          <a:prstGeom prst="rect">
            <a:avLst/>
          </a:prstGeom>
          <a:noFill/>
          <a:ln>
            <a:noFill/>
          </a:ln>
        </p:spPr>
      </p:pic>
      <p:sp>
        <p:nvSpPr>
          <p:cNvPr id="13" name="Google Shape;13;p2"/>
          <p:cNvSpPr txBox="1">
            <a:spLocks noGrp="1"/>
          </p:cNvSpPr>
          <p:nvPr>
            <p:ph type="title"/>
          </p:nvPr>
        </p:nvSpPr>
        <p:spPr>
          <a:xfrm>
            <a:off x="311700" y="1408448"/>
            <a:ext cx="8520600" cy="2326603"/>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2800"/>
              <a:buFont typeface="Poppins SemiBold"/>
              <a:buNone/>
              <a:defRPr sz="5000" b="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2"/>
          <p:cNvSpPr txBox="1"/>
          <p:nvPr/>
        </p:nvSpPr>
        <p:spPr>
          <a:xfrm>
            <a:off x="311703" y="4676541"/>
            <a:ext cx="1199723" cy="353913"/>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grpSp>
        <p:nvGrpSpPr>
          <p:cNvPr id="15" name="Google Shape;15;p2"/>
          <p:cNvGrpSpPr/>
          <p:nvPr/>
        </p:nvGrpSpPr>
        <p:grpSpPr>
          <a:xfrm>
            <a:off x="5579736" y="298639"/>
            <a:ext cx="3146124" cy="390045"/>
            <a:chOff x="5579736" y="298639"/>
            <a:chExt cx="3146124" cy="390045"/>
          </a:xfrm>
        </p:grpSpPr>
        <p:pic>
          <p:nvPicPr>
            <p:cNvPr id="16" name="Google Shape;16;p2"/>
            <p:cNvPicPr preferRelativeResize="0"/>
            <p:nvPr/>
          </p:nvPicPr>
          <p:blipFill rotWithShape="1">
            <a:blip r:embed="rId3">
              <a:alphaModFix/>
            </a:blip>
            <a:srcRect/>
            <a:stretch/>
          </p:blipFill>
          <p:spPr>
            <a:xfrm>
              <a:off x="6821700" y="310112"/>
              <a:ext cx="703361" cy="374805"/>
            </a:xfrm>
            <a:prstGeom prst="rect">
              <a:avLst/>
            </a:prstGeom>
            <a:noFill/>
            <a:ln>
              <a:noFill/>
            </a:ln>
          </p:spPr>
        </p:pic>
        <p:pic>
          <p:nvPicPr>
            <p:cNvPr id="17" name="Google Shape;17;p2"/>
            <p:cNvPicPr preferRelativeResize="0"/>
            <p:nvPr/>
          </p:nvPicPr>
          <p:blipFill rotWithShape="1">
            <a:blip r:embed="rId4">
              <a:alphaModFix/>
            </a:blip>
            <a:srcRect/>
            <a:stretch/>
          </p:blipFill>
          <p:spPr>
            <a:xfrm>
              <a:off x="7737617" y="345918"/>
              <a:ext cx="988243" cy="342766"/>
            </a:xfrm>
            <a:prstGeom prst="rect">
              <a:avLst/>
            </a:prstGeom>
            <a:noFill/>
            <a:ln>
              <a:noFill/>
            </a:ln>
          </p:spPr>
        </p:pic>
        <p:pic>
          <p:nvPicPr>
            <p:cNvPr id="18" name="Google Shape;18;p2"/>
            <p:cNvPicPr preferRelativeResize="0"/>
            <p:nvPr/>
          </p:nvPicPr>
          <p:blipFill rotWithShape="1">
            <a:blip r:embed="rId5">
              <a:alphaModFix/>
            </a:blip>
            <a:srcRect/>
            <a:stretch/>
          </p:blipFill>
          <p:spPr>
            <a:xfrm>
              <a:off x="5579736" y="298639"/>
              <a:ext cx="1029408" cy="344048"/>
            </a:xfrm>
            <a:prstGeom prst="rect">
              <a:avLst/>
            </a:prstGeom>
            <a:noFill/>
            <a:ln>
              <a:noFill/>
            </a:ln>
          </p:spPr>
        </p:pic>
      </p:grpSp>
      <p:pic>
        <p:nvPicPr>
          <p:cNvPr id="19" name="Google Shape;19;p2"/>
          <p:cNvPicPr preferRelativeResize="0"/>
          <p:nvPr/>
        </p:nvPicPr>
        <p:blipFill rotWithShape="1">
          <a:blip r:embed="rId6">
            <a:alphaModFix/>
          </a:blip>
          <a:srcRect/>
          <a:stretch/>
        </p:blipFill>
        <p:spPr>
          <a:xfrm>
            <a:off x="425258" y="236863"/>
            <a:ext cx="502232" cy="5142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Color">
  <p:cSld name="Title and Content Color">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t="57988" b="28272"/>
          <a:stretch/>
        </p:blipFill>
        <p:spPr>
          <a:xfrm>
            <a:off x="0" y="4570800"/>
            <a:ext cx="9144000" cy="572700"/>
          </a:xfrm>
          <a:prstGeom prst="rect">
            <a:avLst/>
          </a:prstGeom>
          <a:noFill/>
          <a:ln>
            <a:noFill/>
          </a:ln>
        </p:spPr>
      </p:pic>
      <p:grpSp>
        <p:nvGrpSpPr>
          <p:cNvPr id="22" name="Google Shape;22;p3"/>
          <p:cNvGrpSpPr/>
          <p:nvPr/>
        </p:nvGrpSpPr>
        <p:grpSpPr>
          <a:xfrm>
            <a:off x="8244433" y="58196"/>
            <a:ext cx="417725" cy="913805"/>
            <a:chOff x="8726275" y="0"/>
            <a:chExt cx="417725" cy="801931"/>
          </a:xfrm>
        </p:grpSpPr>
        <p:sp>
          <p:nvSpPr>
            <p:cNvPr id="23" name="Google Shape;23;p3"/>
            <p:cNvSpPr/>
            <p:nvPr/>
          </p:nvSpPr>
          <p:spPr>
            <a:xfrm rot="5400000">
              <a:off x="8781107" y="-54829"/>
              <a:ext cx="308064"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4" name="Google Shape;24;p3"/>
            <p:cNvSpPr/>
            <p:nvPr/>
          </p:nvSpPr>
          <p:spPr>
            <a:xfrm rot="5400000">
              <a:off x="8781106" y="192104"/>
              <a:ext cx="308063"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5" name="Google Shape;25;p3"/>
            <p:cNvSpPr/>
            <p:nvPr/>
          </p:nvSpPr>
          <p:spPr>
            <a:xfrm rot="5400000">
              <a:off x="8781104" y="439038"/>
              <a:ext cx="308063"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26" name="Google Shape;26;p3"/>
          <p:cNvGrpSpPr/>
          <p:nvPr/>
        </p:nvGrpSpPr>
        <p:grpSpPr>
          <a:xfrm>
            <a:off x="4395481" y="4829245"/>
            <a:ext cx="347213" cy="72000"/>
            <a:chOff x="4379092" y="4799494"/>
            <a:chExt cx="347213" cy="72000"/>
          </a:xfrm>
        </p:grpSpPr>
        <p:sp>
          <p:nvSpPr>
            <p:cNvPr id="27" name="Google Shape;27;p3"/>
            <p:cNvSpPr/>
            <p:nvPr/>
          </p:nvSpPr>
          <p:spPr>
            <a:xfrm>
              <a:off x="4379092"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4518950"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a:off x="4653943"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3"/>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18919B"/>
              </a:buClr>
              <a:buSzPts val="2800"/>
              <a:buFont typeface="Poppins SemiBold"/>
              <a:buNone/>
              <a:defRPr sz="2700" b="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p3"/>
          <p:cNvSpPr txBox="1">
            <a:spLocks noGrp="1"/>
          </p:cNvSpPr>
          <p:nvPr>
            <p:ph type="subTitle" idx="1"/>
          </p:nvPr>
        </p:nvSpPr>
        <p:spPr>
          <a:xfrm>
            <a:off x="311700" y="972006"/>
            <a:ext cx="8520600" cy="359537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a:endParaRPr/>
          </a:p>
        </p:txBody>
      </p:sp>
      <p:sp>
        <p:nvSpPr>
          <p:cNvPr id="32" name="Google Shape;32;p3"/>
          <p:cNvSpPr txBox="1"/>
          <p:nvPr/>
        </p:nvSpPr>
        <p:spPr>
          <a:xfrm>
            <a:off x="311703" y="4676541"/>
            <a:ext cx="1199723" cy="353913"/>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Caveat"/>
                <a:ea typeface="Caveat"/>
                <a:cs typeface="Caveat"/>
                <a:sym typeface="Caveat"/>
              </a:rPr>
              <a:t>#RintisKarirImpian</a:t>
            </a:r>
            <a:endParaRPr sz="1100" b="1" i="0" u="none" strike="noStrike" cap="none">
              <a:solidFill>
                <a:schemeClr val="lt1"/>
              </a:solidFill>
              <a:latin typeface="Caveat"/>
              <a:ea typeface="Caveat"/>
              <a:cs typeface="Caveat"/>
              <a:sym typeface="Caveat"/>
            </a:endParaRPr>
          </a:p>
        </p:txBody>
      </p:sp>
      <p:grpSp>
        <p:nvGrpSpPr>
          <p:cNvPr id="33" name="Google Shape;33;p3"/>
          <p:cNvGrpSpPr/>
          <p:nvPr/>
        </p:nvGrpSpPr>
        <p:grpSpPr>
          <a:xfrm>
            <a:off x="7237889" y="4788729"/>
            <a:ext cx="1494629" cy="156277"/>
            <a:chOff x="3454837" y="2790650"/>
            <a:chExt cx="3730379" cy="390045"/>
          </a:xfrm>
        </p:grpSpPr>
        <p:pic>
          <p:nvPicPr>
            <p:cNvPr id="34" name="Google Shape;34;p3"/>
            <p:cNvPicPr preferRelativeResize="0"/>
            <p:nvPr/>
          </p:nvPicPr>
          <p:blipFill rotWithShape="1">
            <a:blip r:embed="rId3">
              <a:alphaModFix/>
            </a:blip>
            <a:srcRect/>
            <a:stretch/>
          </p:blipFill>
          <p:spPr>
            <a:xfrm>
              <a:off x="6196973" y="2837929"/>
              <a:ext cx="988243" cy="342766"/>
            </a:xfrm>
            <a:prstGeom prst="rect">
              <a:avLst/>
            </a:prstGeom>
            <a:noFill/>
            <a:ln>
              <a:noFill/>
            </a:ln>
          </p:spPr>
        </p:pic>
        <p:pic>
          <p:nvPicPr>
            <p:cNvPr id="35" name="Google Shape;35;p3"/>
            <p:cNvPicPr preferRelativeResize="0"/>
            <p:nvPr/>
          </p:nvPicPr>
          <p:blipFill rotWithShape="1">
            <a:blip r:embed="rId4">
              <a:alphaModFix/>
            </a:blip>
            <a:srcRect/>
            <a:stretch/>
          </p:blipFill>
          <p:spPr>
            <a:xfrm>
              <a:off x="5280840" y="2802123"/>
              <a:ext cx="703361" cy="374805"/>
            </a:xfrm>
            <a:prstGeom prst="rect">
              <a:avLst/>
            </a:prstGeom>
            <a:noFill/>
            <a:ln>
              <a:noFill/>
            </a:ln>
          </p:spPr>
        </p:pic>
        <p:pic>
          <p:nvPicPr>
            <p:cNvPr id="36" name="Google Shape;36;p3"/>
            <p:cNvPicPr preferRelativeResize="0"/>
            <p:nvPr/>
          </p:nvPicPr>
          <p:blipFill rotWithShape="1">
            <a:blip r:embed="rId5">
              <a:alphaModFix/>
            </a:blip>
            <a:srcRect/>
            <a:stretch/>
          </p:blipFill>
          <p:spPr>
            <a:xfrm>
              <a:off x="4039091" y="2790650"/>
              <a:ext cx="1029409" cy="344048"/>
            </a:xfrm>
            <a:prstGeom prst="rect">
              <a:avLst/>
            </a:prstGeom>
            <a:noFill/>
            <a:ln>
              <a:noFill/>
            </a:ln>
          </p:spPr>
        </p:pic>
        <p:pic>
          <p:nvPicPr>
            <p:cNvPr id="37" name="Google Shape;37;p3"/>
            <p:cNvPicPr preferRelativeResize="0"/>
            <p:nvPr/>
          </p:nvPicPr>
          <p:blipFill rotWithShape="1">
            <a:blip r:embed="rId6">
              <a:alphaModFix/>
            </a:blip>
            <a:srcRect/>
            <a:stretch/>
          </p:blipFill>
          <p:spPr>
            <a:xfrm>
              <a:off x="3454837" y="2790650"/>
              <a:ext cx="366048" cy="37480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grpSp>
        <p:nvGrpSpPr>
          <p:cNvPr id="39" name="Google Shape;39;p4"/>
          <p:cNvGrpSpPr/>
          <p:nvPr/>
        </p:nvGrpSpPr>
        <p:grpSpPr>
          <a:xfrm>
            <a:off x="7237889" y="4788729"/>
            <a:ext cx="1494629" cy="156313"/>
            <a:chOff x="4154045" y="2196945"/>
            <a:chExt cx="3730380" cy="390136"/>
          </a:xfrm>
        </p:grpSpPr>
        <p:grpSp>
          <p:nvGrpSpPr>
            <p:cNvPr id="40" name="Google Shape;40;p4"/>
            <p:cNvGrpSpPr/>
            <p:nvPr/>
          </p:nvGrpSpPr>
          <p:grpSpPr>
            <a:xfrm>
              <a:off x="4738301" y="2197036"/>
              <a:ext cx="3146124" cy="390045"/>
              <a:chOff x="5579736" y="298639"/>
              <a:chExt cx="3146124" cy="390045"/>
            </a:xfrm>
          </p:grpSpPr>
          <p:pic>
            <p:nvPicPr>
              <p:cNvPr id="41" name="Google Shape;41;p4"/>
              <p:cNvPicPr preferRelativeResize="0"/>
              <p:nvPr/>
            </p:nvPicPr>
            <p:blipFill rotWithShape="1">
              <a:blip r:embed="rId2">
                <a:alphaModFix/>
              </a:blip>
              <a:srcRect/>
              <a:stretch/>
            </p:blipFill>
            <p:spPr>
              <a:xfrm>
                <a:off x="6821700" y="310112"/>
                <a:ext cx="703361" cy="374805"/>
              </a:xfrm>
              <a:prstGeom prst="rect">
                <a:avLst/>
              </a:prstGeom>
              <a:noFill/>
              <a:ln>
                <a:noFill/>
              </a:ln>
            </p:spPr>
          </p:pic>
          <p:pic>
            <p:nvPicPr>
              <p:cNvPr id="42" name="Google Shape;42;p4"/>
              <p:cNvPicPr preferRelativeResize="0"/>
              <p:nvPr/>
            </p:nvPicPr>
            <p:blipFill rotWithShape="1">
              <a:blip r:embed="rId3">
                <a:alphaModFix/>
              </a:blip>
              <a:srcRect/>
              <a:stretch/>
            </p:blipFill>
            <p:spPr>
              <a:xfrm>
                <a:off x="7737617" y="345918"/>
                <a:ext cx="988243" cy="342766"/>
              </a:xfrm>
              <a:prstGeom prst="rect">
                <a:avLst/>
              </a:prstGeom>
              <a:noFill/>
              <a:ln>
                <a:noFill/>
              </a:ln>
            </p:spPr>
          </p:pic>
          <p:pic>
            <p:nvPicPr>
              <p:cNvPr id="43" name="Google Shape;43;p4"/>
              <p:cNvPicPr preferRelativeResize="0"/>
              <p:nvPr/>
            </p:nvPicPr>
            <p:blipFill rotWithShape="1">
              <a:blip r:embed="rId4">
                <a:alphaModFix/>
              </a:blip>
              <a:srcRect/>
              <a:stretch/>
            </p:blipFill>
            <p:spPr>
              <a:xfrm>
                <a:off x="5579736" y="298639"/>
                <a:ext cx="1029408" cy="344048"/>
              </a:xfrm>
              <a:prstGeom prst="rect">
                <a:avLst/>
              </a:prstGeom>
              <a:noFill/>
              <a:ln>
                <a:noFill/>
              </a:ln>
            </p:spPr>
          </p:pic>
        </p:grpSp>
        <p:pic>
          <p:nvPicPr>
            <p:cNvPr id="44" name="Google Shape;44;p4"/>
            <p:cNvPicPr preferRelativeResize="0"/>
            <p:nvPr/>
          </p:nvPicPr>
          <p:blipFill rotWithShape="1">
            <a:blip r:embed="rId5">
              <a:alphaModFix/>
            </a:blip>
            <a:srcRect/>
            <a:stretch/>
          </p:blipFill>
          <p:spPr>
            <a:xfrm>
              <a:off x="4154045" y="2196945"/>
              <a:ext cx="366049" cy="374805"/>
            </a:xfrm>
            <a:prstGeom prst="rect">
              <a:avLst/>
            </a:prstGeom>
            <a:noFill/>
            <a:ln>
              <a:noFill/>
            </a:ln>
          </p:spPr>
        </p:pic>
      </p:grpSp>
      <p:grpSp>
        <p:nvGrpSpPr>
          <p:cNvPr id="45" name="Google Shape;45;p4"/>
          <p:cNvGrpSpPr/>
          <p:nvPr/>
        </p:nvGrpSpPr>
        <p:grpSpPr>
          <a:xfrm>
            <a:off x="8244433" y="58196"/>
            <a:ext cx="417725" cy="913805"/>
            <a:chOff x="8726275" y="0"/>
            <a:chExt cx="417725" cy="801931"/>
          </a:xfrm>
        </p:grpSpPr>
        <p:sp>
          <p:nvSpPr>
            <p:cNvPr id="46" name="Google Shape;46;p4"/>
            <p:cNvSpPr/>
            <p:nvPr/>
          </p:nvSpPr>
          <p:spPr>
            <a:xfrm rot="5400000">
              <a:off x="8781107" y="-54829"/>
              <a:ext cx="308064"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7" name="Google Shape;47;p4"/>
            <p:cNvSpPr/>
            <p:nvPr/>
          </p:nvSpPr>
          <p:spPr>
            <a:xfrm rot="5400000">
              <a:off x="8781106" y="192104"/>
              <a:ext cx="308063"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8" name="Google Shape;48;p4"/>
            <p:cNvSpPr/>
            <p:nvPr/>
          </p:nvSpPr>
          <p:spPr>
            <a:xfrm rot="5400000">
              <a:off x="8781104" y="439038"/>
              <a:ext cx="308063"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sp>
        <p:nvSpPr>
          <p:cNvPr id="49" name="Google Shape;49;p4"/>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18919B"/>
              </a:buClr>
              <a:buSzPts val="2800"/>
              <a:buFont typeface="Poppins SemiBold"/>
              <a:buNone/>
              <a:defRPr sz="2700" b="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0" name="Google Shape;50;p4"/>
          <p:cNvSpPr txBox="1"/>
          <p:nvPr/>
        </p:nvSpPr>
        <p:spPr>
          <a:xfrm>
            <a:off x="311703" y="4676541"/>
            <a:ext cx="1199723" cy="353913"/>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sp>
        <p:nvSpPr>
          <p:cNvPr id="51" name="Google Shape;51;p4"/>
          <p:cNvSpPr txBox="1">
            <a:spLocks noGrp="1"/>
          </p:cNvSpPr>
          <p:nvPr>
            <p:ph type="subTitle" idx="1"/>
          </p:nvPr>
        </p:nvSpPr>
        <p:spPr>
          <a:xfrm>
            <a:off x="311700" y="972006"/>
            <a:ext cx="8520600" cy="359537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a:endParaRPr/>
          </a:p>
        </p:txBody>
      </p:sp>
      <p:grpSp>
        <p:nvGrpSpPr>
          <p:cNvPr id="52" name="Google Shape;52;p4"/>
          <p:cNvGrpSpPr/>
          <p:nvPr/>
        </p:nvGrpSpPr>
        <p:grpSpPr>
          <a:xfrm>
            <a:off x="4395481" y="4829245"/>
            <a:ext cx="347213" cy="72000"/>
            <a:chOff x="4379092" y="4799494"/>
            <a:chExt cx="347213" cy="72000"/>
          </a:xfrm>
        </p:grpSpPr>
        <p:sp>
          <p:nvSpPr>
            <p:cNvPr id="53" name="Google Shape;53;p4"/>
            <p:cNvSpPr/>
            <p:nvPr/>
          </p:nvSpPr>
          <p:spPr>
            <a:xfrm>
              <a:off x="4379092"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
            <p:cNvSpPr/>
            <p:nvPr/>
          </p:nvSpPr>
          <p:spPr>
            <a:xfrm>
              <a:off x="4518950"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4"/>
            <p:cNvSpPr/>
            <p:nvPr/>
          </p:nvSpPr>
          <p:spPr>
            <a:xfrm>
              <a:off x="4653943"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ose Title Slide">
  <p:cSld name="Close Title Slide">
    <p:spTree>
      <p:nvGrpSpPr>
        <p:cNvPr id="1" name="Shape 56"/>
        <p:cNvGrpSpPr/>
        <p:nvPr/>
      </p:nvGrpSpPr>
      <p:grpSpPr>
        <a:xfrm>
          <a:off x="0" y="0"/>
          <a:ext cx="0" cy="0"/>
          <a:chOff x="0" y="0"/>
          <a:chExt cx="0" cy="0"/>
        </a:xfrm>
      </p:grpSpPr>
      <p:pic>
        <p:nvPicPr>
          <p:cNvPr id="57" name="Google Shape;57;p5"/>
          <p:cNvPicPr preferRelativeResize="0"/>
          <p:nvPr/>
        </p:nvPicPr>
        <p:blipFill rotWithShape="1">
          <a:blip r:embed="rId2">
            <a:alphaModFix/>
          </a:blip>
          <a:srcRect/>
          <a:stretch/>
        </p:blipFill>
        <p:spPr>
          <a:xfrm>
            <a:off x="0" y="0"/>
            <a:ext cx="9144000" cy="4168053"/>
          </a:xfrm>
          <a:prstGeom prst="rect">
            <a:avLst/>
          </a:prstGeom>
          <a:noFill/>
          <a:ln>
            <a:noFill/>
          </a:ln>
        </p:spPr>
      </p:pic>
      <p:sp>
        <p:nvSpPr>
          <p:cNvPr id="58" name="Google Shape;58;p5"/>
          <p:cNvSpPr txBox="1">
            <a:spLocks noGrp="1"/>
          </p:cNvSpPr>
          <p:nvPr>
            <p:ph type="title"/>
          </p:nvPr>
        </p:nvSpPr>
        <p:spPr>
          <a:xfrm>
            <a:off x="311700" y="1408448"/>
            <a:ext cx="8520600" cy="2326603"/>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2800"/>
              <a:buFont typeface="Poppins SemiBold"/>
              <a:buNone/>
              <a:defRPr sz="5000" b="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59" name="Google Shape;59;p5"/>
          <p:cNvPicPr preferRelativeResize="0"/>
          <p:nvPr/>
        </p:nvPicPr>
        <p:blipFill rotWithShape="1">
          <a:blip r:embed="rId3">
            <a:alphaModFix/>
          </a:blip>
          <a:srcRect/>
          <a:stretch/>
        </p:blipFill>
        <p:spPr>
          <a:xfrm>
            <a:off x="425258" y="4404916"/>
            <a:ext cx="502232" cy="514246"/>
          </a:xfrm>
          <a:prstGeom prst="rect">
            <a:avLst/>
          </a:prstGeom>
          <a:noFill/>
          <a:ln>
            <a:noFill/>
          </a:ln>
        </p:spPr>
      </p:pic>
      <p:grpSp>
        <p:nvGrpSpPr>
          <p:cNvPr id="60" name="Google Shape;60;p5"/>
          <p:cNvGrpSpPr/>
          <p:nvPr/>
        </p:nvGrpSpPr>
        <p:grpSpPr>
          <a:xfrm>
            <a:off x="5579736" y="4466692"/>
            <a:ext cx="3146124" cy="390045"/>
            <a:chOff x="5579736" y="298639"/>
            <a:chExt cx="3146124" cy="390045"/>
          </a:xfrm>
        </p:grpSpPr>
        <p:pic>
          <p:nvPicPr>
            <p:cNvPr id="61" name="Google Shape;61;p5"/>
            <p:cNvPicPr preferRelativeResize="0"/>
            <p:nvPr/>
          </p:nvPicPr>
          <p:blipFill rotWithShape="1">
            <a:blip r:embed="rId4">
              <a:alphaModFix/>
            </a:blip>
            <a:srcRect/>
            <a:stretch/>
          </p:blipFill>
          <p:spPr>
            <a:xfrm>
              <a:off x="6821700" y="310112"/>
              <a:ext cx="703361" cy="374805"/>
            </a:xfrm>
            <a:prstGeom prst="rect">
              <a:avLst/>
            </a:prstGeom>
            <a:noFill/>
            <a:ln>
              <a:noFill/>
            </a:ln>
          </p:spPr>
        </p:pic>
        <p:pic>
          <p:nvPicPr>
            <p:cNvPr id="62" name="Google Shape;62;p5"/>
            <p:cNvPicPr preferRelativeResize="0"/>
            <p:nvPr/>
          </p:nvPicPr>
          <p:blipFill rotWithShape="1">
            <a:blip r:embed="rId5">
              <a:alphaModFix/>
            </a:blip>
            <a:srcRect/>
            <a:stretch/>
          </p:blipFill>
          <p:spPr>
            <a:xfrm>
              <a:off x="7737617" y="345918"/>
              <a:ext cx="988243" cy="342766"/>
            </a:xfrm>
            <a:prstGeom prst="rect">
              <a:avLst/>
            </a:prstGeom>
            <a:noFill/>
            <a:ln>
              <a:noFill/>
            </a:ln>
          </p:spPr>
        </p:pic>
        <p:pic>
          <p:nvPicPr>
            <p:cNvPr id="63" name="Google Shape;63;p5"/>
            <p:cNvPicPr preferRelativeResize="0"/>
            <p:nvPr/>
          </p:nvPicPr>
          <p:blipFill rotWithShape="1">
            <a:blip r:embed="rId6">
              <a:alphaModFix/>
            </a:blip>
            <a:srcRect/>
            <a:stretch/>
          </p:blipFill>
          <p:spPr>
            <a:xfrm>
              <a:off x="5579736" y="298639"/>
              <a:ext cx="1029408" cy="34404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4"/>
        <p:cNvGrpSpPr/>
        <p:nvPr/>
      </p:nvGrpSpPr>
      <p:grpSpPr>
        <a:xfrm>
          <a:off x="0" y="0"/>
          <a:ext cx="0" cy="0"/>
          <a:chOff x="0" y="0"/>
          <a:chExt cx="0" cy="0"/>
        </a:xfrm>
      </p:grpSpPr>
      <p:pic>
        <p:nvPicPr>
          <p:cNvPr id="65" name="Google Shape;65;p6"/>
          <p:cNvPicPr preferRelativeResize="0"/>
          <p:nvPr/>
        </p:nvPicPr>
        <p:blipFill rotWithShape="1">
          <a:blip r:embed="rId2">
            <a:alphaModFix/>
          </a:blip>
          <a:srcRect/>
          <a:stretch/>
        </p:blipFill>
        <p:spPr>
          <a:xfrm>
            <a:off x="0" y="975446"/>
            <a:ext cx="9144000" cy="4168054"/>
          </a:xfrm>
          <a:prstGeom prst="rect">
            <a:avLst/>
          </a:prstGeom>
          <a:noFill/>
          <a:ln>
            <a:noFill/>
          </a:ln>
        </p:spPr>
      </p:pic>
      <p:grpSp>
        <p:nvGrpSpPr>
          <p:cNvPr id="66" name="Google Shape;66;p6"/>
          <p:cNvGrpSpPr/>
          <p:nvPr/>
        </p:nvGrpSpPr>
        <p:grpSpPr>
          <a:xfrm>
            <a:off x="441515" y="4168054"/>
            <a:ext cx="5216164" cy="468000"/>
            <a:chOff x="430085" y="4168054"/>
            <a:chExt cx="5216164" cy="468000"/>
          </a:xfrm>
        </p:grpSpPr>
        <p:sp>
          <p:nvSpPr>
            <p:cNvPr id="67" name="Google Shape;67;p6"/>
            <p:cNvSpPr txBox="1"/>
            <p:nvPr/>
          </p:nvSpPr>
          <p:spPr>
            <a:xfrm>
              <a:off x="916060" y="4205970"/>
              <a:ext cx="4730189" cy="392175"/>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dk1"/>
                </a:buClr>
                <a:buSzPts val="2800"/>
                <a:buFont typeface="Arial"/>
                <a:buNone/>
              </a:pPr>
              <a:r>
                <a:rPr lang="en-US" sz="1400" b="0" i="0" u="none" strike="noStrike" cap="none">
                  <a:solidFill>
                    <a:schemeClr val="lt1"/>
                  </a:solidFill>
                  <a:latin typeface="Poppins SemiBold"/>
                  <a:ea typeface="Poppins SemiBold"/>
                  <a:cs typeface="Poppins SemiBold"/>
                  <a:sym typeface="Poppins SemiBold"/>
                </a:rPr>
                <a:t>shofyan shauri</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800"/>
                <a:buFont typeface="Arial"/>
                <a:buNone/>
              </a:pPr>
              <a:r>
                <a:rPr lang="en-US" sz="1200" b="0" i="0" u="none" strike="noStrike" cap="none">
                  <a:solidFill>
                    <a:schemeClr val="lt1"/>
                  </a:solidFill>
                  <a:latin typeface="Poppins Light"/>
                  <a:ea typeface="Poppins Light"/>
                  <a:cs typeface="Poppins Light"/>
                  <a:sym typeface="Poppins Light"/>
                </a:rPr>
                <a:t>Chief Marketing Officer &amp; NFT Production Lead</a:t>
              </a:r>
              <a:endParaRPr sz="1400" b="0" i="0" u="none" strike="noStrike" cap="none">
                <a:solidFill>
                  <a:srgbClr val="000000"/>
                </a:solidFill>
                <a:latin typeface="Arial"/>
                <a:ea typeface="Arial"/>
                <a:cs typeface="Arial"/>
                <a:sym typeface="Arial"/>
              </a:endParaRPr>
            </a:p>
          </p:txBody>
        </p:sp>
        <p:pic>
          <p:nvPicPr>
            <p:cNvPr id="68" name="Google Shape;68;p6"/>
            <p:cNvPicPr preferRelativeResize="0"/>
            <p:nvPr/>
          </p:nvPicPr>
          <p:blipFill rotWithShape="1">
            <a:blip r:embed="rId3">
              <a:alphaModFix/>
            </a:blip>
            <a:srcRect/>
            <a:stretch/>
          </p:blipFill>
          <p:spPr>
            <a:xfrm>
              <a:off x="430085" y="4168054"/>
              <a:ext cx="468000" cy="468000"/>
            </a:xfrm>
            <a:prstGeom prst="ellipse">
              <a:avLst/>
            </a:prstGeom>
            <a:noFill/>
            <a:ln w="19050" cap="rnd" cmpd="sng">
              <a:solidFill>
                <a:schemeClr val="lt1"/>
              </a:solidFill>
              <a:prstDash val="solid"/>
              <a:round/>
              <a:headEnd type="none" w="sm" len="sm"/>
              <a:tailEnd type="none" w="sm" len="sm"/>
            </a:ln>
            <a:effectLst>
              <a:outerShdw blurRad="381000" dist="292100" dir="5400000" sx="-80000" sy="-18000" rotWithShape="0">
                <a:srgbClr val="000000">
                  <a:alpha val="21176"/>
                </a:srgbClr>
              </a:outerShdw>
            </a:effectLst>
          </p:spPr>
        </p:pic>
      </p:grpSp>
      <p:sp>
        <p:nvSpPr>
          <p:cNvPr id="69" name="Google Shape;69;p6"/>
          <p:cNvSpPr txBox="1">
            <a:spLocks noGrp="1"/>
          </p:cNvSpPr>
          <p:nvPr>
            <p:ph type="title"/>
          </p:nvPr>
        </p:nvSpPr>
        <p:spPr>
          <a:xfrm>
            <a:off x="311700" y="1408448"/>
            <a:ext cx="8520600" cy="2326603"/>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2800"/>
              <a:buFont typeface="Poppins SemiBold"/>
              <a:buNone/>
              <a:defRPr sz="5000" b="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70" name="Google Shape;70;p6"/>
          <p:cNvPicPr preferRelativeResize="0"/>
          <p:nvPr/>
        </p:nvPicPr>
        <p:blipFill rotWithShape="1">
          <a:blip r:embed="rId4">
            <a:alphaModFix/>
          </a:blip>
          <a:srcRect/>
          <a:stretch/>
        </p:blipFill>
        <p:spPr>
          <a:xfrm>
            <a:off x="425258" y="236863"/>
            <a:ext cx="502232" cy="514246"/>
          </a:xfrm>
          <a:prstGeom prst="rect">
            <a:avLst/>
          </a:prstGeom>
          <a:noFill/>
          <a:ln>
            <a:noFill/>
          </a:ln>
        </p:spPr>
      </p:pic>
      <p:grpSp>
        <p:nvGrpSpPr>
          <p:cNvPr id="71" name="Google Shape;71;p6"/>
          <p:cNvGrpSpPr/>
          <p:nvPr/>
        </p:nvGrpSpPr>
        <p:grpSpPr>
          <a:xfrm>
            <a:off x="5579736" y="298639"/>
            <a:ext cx="3146124" cy="390045"/>
            <a:chOff x="5579736" y="298639"/>
            <a:chExt cx="3146124" cy="390045"/>
          </a:xfrm>
        </p:grpSpPr>
        <p:pic>
          <p:nvPicPr>
            <p:cNvPr id="72" name="Google Shape;72;p6"/>
            <p:cNvPicPr preferRelativeResize="0"/>
            <p:nvPr/>
          </p:nvPicPr>
          <p:blipFill rotWithShape="1">
            <a:blip r:embed="rId5">
              <a:alphaModFix/>
            </a:blip>
            <a:srcRect/>
            <a:stretch/>
          </p:blipFill>
          <p:spPr>
            <a:xfrm>
              <a:off x="6821700" y="310112"/>
              <a:ext cx="703361" cy="374805"/>
            </a:xfrm>
            <a:prstGeom prst="rect">
              <a:avLst/>
            </a:prstGeom>
            <a:noFill/>
            <a:ln>
              <a:noFill/>
            </a:ln>
          </p:spPr>
        </p:pic>
        <p:pic>
          <p:nvPicPr>
            <p:cNvPr id="73" name="Google Shape;73;p6"/>
            <p:cNvPicPr preferRelativeResize="0"/>
            <p:nvPr/>
          </p:nvPicPr>
          <p:blipFill rotWithShape="1">
            <a:blip r:embed="rId6">
              <a:alphaModFix/>
            </a:blip>
            <a:srcRect/>
            <a:stretch/>
          </p:blipFill>
          <p:spPr>
            <a:xfrm>
              <a:off x="7737617" y="345918"/>
              <a:ext cx="988243" cy="342766"/>
            </a:xfrm>
            <a:prstGeom prst="rect">
              <a:avLst/>
            </a:prstGeom>
            <a:noFill/>
            <a:ln>
              <a:noFill/>
            </a:ln>
          </p:spPr>
        </p:pic>
        <p:pic>
          <p:nvPicPr>
            <p:cNvPr id="74" name="Google Shape;74;p6"/>
            <p:cNvPicPr preferRelativeResize="0"/>
            <p:nvPr/>
          </p:nvPicPr>
          <p:blipFill rotWithShape="1">
            <a:blip r:embed="rId7">
              <a:alphaModFix/>
            </a:blip>
            <a:srcRect/>
            <a:stretch/>
          </p:blipFill>
          <p:spPr>
            <a:xfrm>
              <a:off x="5579736" y="298639"/>
              <a:ext cx="1029408" cy="34404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ferensi">
  <p:cSld name="Referensi">
    <p:spTree>
      <p:nvGrpSpPr>
        <p:cNvPr id="1" name="Shape 75"/>
        <p:cNvGrpSpPr/>
        <p:nvPr/>
      </p:nvGrpSpPr>
      <p:grpSpPr>
        <a:xfrm>
          <a:off x="0" y="0"/>
          <a:ext cx="0" cy="0"/>
          <a:chOff x="0" y="0"/>
          <a:chExt cx="0" cy="0"/>
        </a:xfrm>
      </p:grpSpPr>
      <p:pic>
        <p:nvPicPr>
          <p:cNvPr id="76" name="Google Shape;76;p7"/>
          <p:cNvPicPr preferRelativeResize="0"/>
          <p:nvPr/>
        </p:nvPicPr>
        <p:blipFill rotWithShape="1">
          <a:blip r:embed="rId2">
            <a:alphaModFix/>
          </a:blip>
          <a:srcRect t="57988" b="28272"/>
          <a:stretch/>
        </p:blipFill>
        <p:spPr>
          <a:xfrm>
            <a:off x="0" y="4570800"/>
            <a:ext cx="9144000" cy="572700"/>
          </a:xfrm>
          <a:prstGeom prst="rect">
            <a:avLst/>
          </a:prstGeom>
          <a:noFill/>
          <a:ln>
            <a:noFill/>
          </a:ln>
        </p:spPr>
      </p:pic>
      <p:grpSp>
        <p:nvGrpSpPr>
          <p:cNvPr id="77" name="Google Shape;77;p7"/>
          <p:cNvGrpSpPr/>
          <p:nvPr/>
        </p:nvGrpSpPr>
        <p:grpSpPr>
          <a:xfrm>
            <a:off x="4395481" y="4829245"/>
            <a:ext cx="347213" cy="72000"/>
            <a:chOff x="4379092" y="4799494"/>
            <a:chExt cx="347213" cy="72000"/>
          </a:xfrm>
        </p:grpSpPr>
        <p:sp>
          <p:nvSpPr>
            <p:cNvPr id="78" name="Google Shape;78;p7"/>
            <p:cNvSpPr/>
            <p:nvPr/>
          </p:nvSpPr>
          <p:spPr>
            <a:xfrm>
              <a:off x="4379092"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
            <p:cNvSpPr/>
            <p:nvPr/>
          </p:nvSpPr>
          <p:spPr>
            <a:xfrm>
              <a:off x="4518950"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7"/>
            <p:cNvSpPr/>
            <p:nvPr/>
          </p:nvSpPr>
          <p:spPr>
            <a:xfrm>
              <a:off x="4653943"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 name="Google Shape;81;p7"/>
          <p:cNvSpPr txBox="1"/>
          <p:nvPr/>
        </p:nvSpPr>
        <p:spPr>
          <a:xfrm>
            <a:off x="311700" y="4678482"/>
            <a:ext cx="1199723" cy="353913"/>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Caveat"/>
                <a:ea typeface="Caveat"/>
                <a:cs typeface="Caveat"/>
                <a:sym typeface="Caveat"/>
              </a:rPr>
              <a:t>#RintisKarirImpian</a:t>
            </a:r>
            <a:endParaRPr sz="1100" b="1" i="0" u="none" strike="noStrike" cap="none">
              <a:solidFill>
                <a:schemeClr val="lt1"/>
              </a:solidFill>
              <a:latin typeface="Caveat"/>
              <a:ea typeface="Caveat"/>
              <a:cs typeface="Caveat"/>
              <a:sym typeface="Caveat"/>
            </a:endParaRPr>
          </a:p>
        </p:txBody>
      </p:sp>
      <p:sp>
        <p:nvSpPr>
          <p:cNvPr id="82" name="Google Shape;82;p7"/>
          <p:cNvSpPr/>
          <p:nvPr/>
        </p:nvSpPr>
        <p:spPr>
          <a:xfrm>
            <a:off x="4191000" y="4567381"/>
            <a:ext cx="762000" cy="576117"/>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7"/>
          <p:cNvSpPr/>
          <p:nvPr/>
        </p:nvSpPr>
        <p:spPr>
          <a:xfrm>
            <a:off x="1" y="1997600"/>
            <a:ext cx="411480" cy="3145900"/>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7"/>
          <p:cNvSpPr/>
          <p:nvPr/>
        </p:nvSpPr>
        <p:spPr>
          <a:xfrm>
            <a:off x="8732434" y="1997600"/>
            <a:ext cx="411566" cy="3145900"/>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7"/>
          <p:cNvSpPr/>
          <p:nvPr/>
        </p:nvSpPr>
        <p:spPr>
          <a:xfrm>
            <a:off x="0" y="4700242"/>
            <a:ext cx="9144000" cy="330006"/>
          </a:xfrm>
          <a:prstGeom prst="rect">
            <a:avLst/>
          </a:prstGeom>
          <a:noFill/>
          <a:ln w="9525"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7"/>
          <p:cNvSpPr/>
          <p:nvPr/>
        </p:nvSpPr>
        <p:spPr>
          <a:xfrm>
            <a:off x="3963856" y="1997600"/>
            <a:ext cx="3920570" cy="1348844"/>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 name="Google Shape;87;p7"/>
          <p:cNvGrpSpPr/>
          <p:nvPr/>
        </p:nvGrpSpPr>
        <p:grpSpPr>
          <a:xfrm>
            <a:off x="4154046" y="2761377"/>
            <a:ext cx="3730379" cy="390045"/>
            <a:chOff x="3454837" y="2790650"/>
            <a:chExt cx="3730379" cy="390045"/>
          </a:xfrm>
        </p:grpSpPr>
        <p:pic>
          <p:nvPicPr>
            <p:cNvPr id="88" name="Google Shape;88;p7"/>
            <p:cNvPicPr preferRelativeResize="0"/>
            <p:nvPr/>
          </p:nvPicPr>
          <p:blipFill rotWithShape="1">
            <a:blip r:embed="rId3">
              <a:alphaModFix/>
            </a:blip>
            <a:srcRect/>
            <a:stretch/>
          </p:blipFill>
          <p:spPr>
            <a:xfrm>
              <a:off x="6196973" y="2837929"/>
              <a:ext cx="988243" cy="342766"/>
            </a:xfrm>
            <a:prstGeom prst="rect">
              <a:avLst/>
            </a:prstGeom>
            <a:noFill/>
            <a:ln>
              <a:noFill/>
            </a:ln>
          </p:spPr>
        </p:pic>
        <p:pic>
          <p:nvPicPr>
            <p:cNvPr id="89" name="Google Shape;89;p7"/>
            <p:cNvPicPr preferRelativeResize="0"/>
            <p:nvPr/>
          </p:nvPicPr>
          <p:blipFill rotWithShape="1">
            <a:blip r:embed="rId4">
              <a:alphaModFix/>
            </a:blip>
            <a:srcRect/>
            <a:stretch/>
          </p:blipFill>
          <p:spPr>
            <a:xfrm>
              <a:off x="5280840" y="2802123"/>
              <a:ext cx="703361" cy="374805"/>
            </a:xfrm>
            <a:prstGeom prst="rect">
              <a:avLst/>
            </a:prstGeom>
            <a:noFill/>
            <a:ln>
              <a:noFill/>
            </a:ln>
          </p:spPr>
        </p:pic>
        <p:pic>
          <p:nvPicPr>
            <p:cNvPr id="90" name="Google Shape;90;p7"/>
            <p:cNvPicPr preferRelativeResize="0"/>
            <p:nvPr/>
          </p:nvPicPr>
          <p:blipFill rotWithShape="1">
            <a:blip r:embed="rId5">
              <a:alphaModFix/>
            </a:blip>
            <a:srcRect/>
            <a:stretch/>
          </p:blipFill>
          <p:spPr>
            <a:xfrm>
              <a:off x="4039091" y="2790650"/>
              <a:ext cx="1029409" cy="344048"/>
            </a:xfrm>
            <a:prstGeom prst="rect">
              <a:avLst/>
            </a:prstGeom>
            <a:noFill/>
            <a:ln>
              <a:noFill/>
            </a:ln>
          </p:spPr>
        </p:pic>
        <p:pic>
          <p:nvPicPr>
            <p:cNvPr id="91" name="Google Shape;91;p7"/>
            <p:cNvPicPr preferRelativeResize="0"/>
            <p:nvPr/>
          </p:nvPicPr>
          <p:blipFill rotWithShape="1">
            <a:blip r:embed="rId6">
              <a:alphaModFix/>
            </a:blip>
            <a:srcRect/>
            <a:stretch/>
          </p:blipFill>
          <p:spPr>
            <a:xfrm>
              <a:off x="3454837" y="2790650"/>
              <a:ext cx="366048" cy="374805"/>
            </a:xfrm>
            <a:prstGeom prst="rect">
              <a:avLst/>
            </a:prstGeom>
            <a:noFill/>
            <a:ln>
              <a:noFill/>
            </a:ln>
          </p:spPr>
        </p:pic>
      </p:grpSp>
      <p:grpSp>
        <p:nvGrpSpPr>
          <p:cNvPr id="92" name="Google Shape;92;p7"/>
          <p:cNvGrpSpPr/>
          <p:nvPr/>
        </p:nvGrpSpPr>
        <p:grpSpPr>
          <a:xfrm>
            <a:off x="4154045" y="2196945"/>
            <a:ext cx="3730380" cy="390136"/>
            <a:chOff x="4154045" y="2196945"/>
            <a:chExt cx="3730380" cy="390136"/>
          </a:xfrm>
        </p:grpSpPr>
        <p:grpSp>
          <p:nvGrpSpPr>
            <p:cNvPr id="93" name="Google Shape;93;p7"/>
            <p:cNvGrpSpPr/>
            <p:nvPr/>
          </p:nvGrpSpPr>
          <p:grpSpPr>
            <a:xfrm>
              <a:off x="4738301" y="2197036"/>
              <a:ext cx="3146124" cy="390045"/>
              <a:chOff x="5579736" y="298639"/>
              <a:chExt cx="3146124" cy="390045"/>
            </a:xfrm>
          </p:grpSpPr>
          <p:pic>
            <p:nvPicPr>
              <p:cNvPr id="94" name="Google Shape;94;p7"/>
              <p:cNvPicPr preferRelativeResize="0"/>
              <p:nvPr/>
            </p:nvPicPr>
            <p:blipFill rotWithShape="1">
              <a:blip r:embed="rId7">
                <a:alphaModFix/>
              </a:blip>
              <a:srcRect/>
              <a:stretch/>
            </p:blipFill>
            <p:spPr>
              <a:xfrm>
                <a:off x="6821700" y="310112"/>
                <a:ext cx="703361" cy="374805"/>
              </a:xfrm>
              <a:prstGeom prst="rect">
                <a:avLst/>
              </a:prstGeom>
              <a:noFill/>
              <a:ln>
                <a:noFill/>
              </a:ln>
            </p:spPr>
          </p:pic>
          <p:pic>
            <p:nvPicPr>
              <p:cNvPr id="95" name="Google Shape;95;p7"/>
              <p:cNvPicPr preferRelativeResize="0"/>
              <p:nvPr/>
            </p:nvPicPr>
            <p:blipFill rotWithShape="1">
              <a:blip r:embed="rId8">
                <a:alphaModFix/>
              </a:blip>
              <a:srcRect/>
              <a:stretch/>
            </p:blipFill>
            <p:spPr>
              <a:xfrm>
                <a:off x="7737617" y="345918"/>
                <a:ext cx="988243" cy="342766"/>
              </a:xfrm>
              <a:prstGeom prst="rect">
                <a:avLst/>
              </a:prstGeom>
              <a:noFill/>
              <a:ln>
                <a:noFill/>
              </a:ln>
            </p:spPr>
          </p:pic>
          <p:pic>
            <p:nvPicPr>
              <p:cNvPr id="96" name="Google Shape;96;p7"/>
              <p:cNvPicPr preferRelativeResize="0"/>
              <p:nvPr/>
            </p:nvPicPr>
            <p:blipFill rotWithShape="1">
              <a:blip r:embed="rId9">
                <a:alphaModFix/>
              </a:blip>
              <a:srcRect/>
              <a:stretch/>
            </p:blipFill>
            <p:spPr>
              <a:xfrm>
                <a:off x="5579736" y="298639"/>
                <a:ext cx="1029408" cy="344048"/>
              </a:xfrm>
              <a:prstGeom prst="rect">
                <a:avLst/>
              </a:prstGeom>
              <a:noFill/>
              <a:ln>
                <a:noFill/>
              </a:ln>
            </p:spPr>
          </p:pic>
        </p:grpSp>
        <p:pic>
          <p:nvPicPr>
            <p:cNvPr id="97" name="Google Shape;97;p7"/>
            <p:cNvPicPr preferRelativeResize="0"/>
            <p:nvPr/>
          </p:nvPicPr>
          <p:blipFill rotWithShape="1">
            <a:blip r:embed="rId10">
              <a:alphaModFix/>
            </a:blip>
            <a:srcRect/>
            <a:stretch/>
          </p:blipFill>
          <p:spPr>
            <a:xfrm>
              <a:off x="4154045" y="2196945"/>
              <a:ext cx="366049" cy="374805"/>
            </a:xfrm>
            <a:prstGeom prst="rect">
              <a:avLst/>
            </a:prstGeom>
            <a:noFill/>
            <a:ln>
              <a:noFill/>
            </a:ln>
          </p:spPr>
        </p:pic>
      </p:grpSp>
      <p:grpSp>
        <p:nvGrpSpPr>
          <p:cNvPr id="98" name="Google Shape;98;p7"/>
          <p:cNvGrpSpPr/>
          <p:nvPr/>
        </p:nvGrpSpPr>
        <p:grpSpPr>
          <a:xfrm>
            <a:off x="7237889" y="4788729"/>
            <a:ext cx="1494629" cy="156277"/>
            <a:chOff x="3454837" y="2790650"/>
            <a:chExt cx="3730379" cy="390045"/>
          </a:xfrm>
        </p:grpSpPr>
        <p:pic>
          <p:nvPicPr>
            <p:cNvPr id="99" name="Google Shape;99;p7"/>
            <p:cNvPicPr preferRelativeResize="0"/>
            <p:nvPr/>
          </p:nvPicPr>
          <p:blipFill rotWithShape="1">
            <a:blip r:embed="rId3">
              <a:alphaModFix/>
            </a:blip>
            <a:srcRect/>
            <a:stretch/>
          </p:blipFill>
          <p:spPr>
            <a:xfrm>
              <a:off x="6196973" y="2837929"/>
              <a:ext cx="988243" cy="342766"/>
            </a:xfrm>
            <a:prstGeom prst="rect">
              <a:avLst/>
            </a:prstGeom>
            <a:noFill/>
            <a:ln>
              <a:noFill/>
            </a:ln>
          </p:spPr>
        </p:pic>
        <p:pic>
          <p:nvPicPr>
            <p:cNvPr id="100" name="Google Shape;100;p7"/>
            <p:cNvPicPr preferRelativeResize="0"/>
            <p:nvPr/>
          </p:nvPicPr>
          <p:blipFill rotWithShape="1">
            <a:blip r:embed="rId4">
              <a:alphaModFix/>
            </a:blip>
            <a:srcRect/>
            <a:stretch/>
          </p:blipFill>
          <p:spPr>
            <a:xfrm>
              <a:off x="5280840" y="2802123"/>
              <a:ext cx="703361" cy="374805"/>
            </a:xfrm>
            <a:prstGeom prst="rect">
              <a:avLst/>
            </a:prstGeom>
            <a:noFill/>
            <a:ln>
              <a:noFill/>
            </a:ln>
          </p:spPr>
        </p:pic>
        <p:pic>
          <p:nvPicPr>
            <p:cNvPr id="101" name="Google Shape;101;p7"/>
            <p:cNvPicPr preferRelativeResize="0"/>
            <p:nvPr/>
          </p:nvPicPr>
          <p:blipFill rotWithShape="1">
            <a:blip r:embed="rId5">
              <a:alphaModFix/>
            </a:blip>
            <a:srcRect/>
            <a:stretch/>
          </p:blipFill>
          <p:spPr>
            <a:xfrm>
              <a:off x="4039091" y="2790650"/>
              <a:ext cx="1029409" cy="344048"/>
            </a:xfrm>
            <a:prstGeom prst="rect">
              <a:avLst/>
            </a:prstGeom>
            <a:noFill/>
            <a:ln>
              <a:noFill/>
            </a:ln>
          </p:spPr>
        </p:pic>
        <p:pic>
          <p:nvPicPr>
            <p:cNvPr id="102" name="Google Shape;102;p7"/>
            <p:cNvPicPr preferRelativeResize="0"/>
            <p:nvPr/>
          </p:nvPicPr>
          <p:blipFill rotWithShape="1">
            <a:blip r:embed="rId6">
              <a:alphaModFix/>
            </a:blip>
            <a:srcRect/>
            <a:stretch/>
          </p:blipFill>
          <p:spPr>
            <a:xfrm>
              <a:off x="3454837" y="2790650"/>
              <a:ext cx="366048" cy="374805"/>
            </a:xfrm>
            <a:prstGeom prst="rect">
              <a:avLst/>
            </a:prstGeom>
            <a:noFill/>
            <a:ln>
              <a:noFill/>
            </a:ln>
          </p:spPr>
        </p:pic>
      </p:grpSp>
      <p:sp>
        <p:nvSpPr>
          <p:cNvPr id="103" name="Google Shape;103;p7"/>
          <p:cNvSpPr/>
          <p:nvPr/>
        </p:nvSpPr>
        <p:spPr>
          <a:xfrm>
            <a:off x="2142995" y="1997600"/>
            <a:ext cx="1580259" cy="1348844"/>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 name="Google Shape;104;p7"/>
          <p:cNvGrpSpPr/>
          <p:nvPr/>
        </p:nvGrpSpPr>
        <p:grpSpPr>
          <a:xfrm>
            <a:off x="2228625" y="2413062"/>
            <a:ext cx="1494629" cy="156277"/>
            <a:chOff x="3454837" y="2790650"/>
            <a:chExt cx="3730379" cy="390045"/>
          </a:xfrm>
        </p:grpSpPr>
        <p:pic>
          <p:nvPicPr>
            <p:cNvPr id="105" name="Google Shape;105;p7"/>
            <p:cNvPicPr preferRelativeResize="0"/>
            <p:nvPr/>
          </p:nvPicPr>
          <p:blipFill rotWithShape="1">
            <a:blip r:embed="rId3">
              <a:alphaModFix/>
            </a:blip>
            <a:srcRect/>
            <a:stretch/>
          </p:blipFill>
          <p:spPr>
            <a:xfrm>
              <a:off x="6196973" y="2837929"/>
              <a:ext cx="988243" cy="342766"/>
            </a:xfrm>
            <a:prstGeom prst="rect">
              <a:avLst/>
            </a:prstGeom>
            <a:noFill/>
            <a:ln>
              <a:noFill/>
            </a:ln>
          </p:spPr>
        </p:pic>
        <p:pic>
          <p:nvPicPr>
            <p:cNvPr id="106" name="Google Shape;106;p7"/>
            <p:cNvPicPr preferRelativeResize="0"/>
            <p:nvPr/>
          </p:nvPicPr>
          <p:blipFill rotWithShape="1">
            <a:blip r:embed="rId4">
              <a:alphaModFix/>
            </a:blip>
            <a:srcRect/>
            <a:stretch/>
          </p:blipFill>
          <p:spPr>
            <a:xfrm>
              <a:off x="5280840" y="2802123"/>
              <a:ext cx="703361" cy="374805"/>
            </a:xfrm>
            <a:prstGeom prst="rect">
              <a:avLst/>
            </a:prstGeom>
            <a:noFill/>
            <a:ln>
              <a:noFill/>
            </a:ln>
          </p:spPr>
        </p:pic>
        <p:pic>
          <p:nvPicPr>
            <p:cNvPr id="107" name="Google Shape;107;p7"/>
            <p:cNvPicPr preferRelativeResize="0"/>
            <p:nvPr/>
          </p:nvPicPr>
          <p:blipFill rotWithShape="1">
            <a:blip r:embed="rId5">
              <a:alphaModFix/>
            </a:blip>
            <a:srcRect/>
            <a:stretch/>
          </p:blipFill>
          <p:spPr>
            <a:xfrm>
              <a:off x="4039091" y="2790650"/>
              <a:ext cx="1029409" cy="344048"/>
            </a:xfrm>
            <a:prstGeom prst="rect">
              <a:avLst/>
            </a:prstGeom>
            <a:noFill/>
            <a:ln>
              <a:noFill/>
            </a:ln>
          </p:spPr>
        </p:pic>
        <p:pic>
          <p:nvPicPr>
            <p:cNvPr id="108" name="Google Shape;108;p7"/>
            <p:cNvPicPr preferRelativeResize="0"/>
            <p:nvPr/>
          </p:nvPicPr>
          <p:blipFill rotWithShape="1">
            <a:blip r:embed="rId6">
              <a:alphaModFix/>
            </a:blip>
            <a:srcRect/>
            <a:stretch/>
          </p:blipFill>
          <p:spPr>
            <a:xfrm>
              <a:off x="3454837" y="2790650"/>
              <a:ext cx="366048" cy="374805"/>
            </a:xfrm>
            <a:prstGeom prst="rect">
              <a:avLst/>
            </a:prstGeom>
            <a:noFill/>
            <a:ln>
              <a:noFill/>
            </a:ln>
          </p:spPr>
        </p:pic>
      </p:grpSp>
      <p:grpSp>
        <p:nvGrpSpPr>
          <p:cNvPr id="109" name="Google Shape;109;p7"/>
          <p:cNvGrpSpPr/>
          <p:nvPr/>
        </p:nvGrpSpPr>
        <p:grpSpPr>
          <a:xfrm>
            <a:off x="2228625" y="2704065"/>
            <a:ext cx="1494629" cy="156313"/>
            <a:chOff x="4154045" y="2196945"/>
            <a:chExt cx="3730380" cy="390136"/>
          </a:xfrm>
        </p:grpSpPr>
        <p:grpSp>
          <p:nvGrpSpPr>
            <p:cNvPr id="110" name="Google Shape;110;p7"/>
            <p:cNvGrpSpPr/>
            <p:nvPr/>
          </p:nvGrpSpPr>
          <p:grpSpPr>
            <a:xfrm>
              <a:off x="4738301" y="2197036"/>
              <a:ext cx="3146124" cy="390045"/>
              <a:chOff x="5579736" y="298639"/>
              <a:chExt cx="3146124" cy="390045"/>
            </a:xfrm>
          </p:grpSpPr>
          <p:pic>
            <p:nvPicPr>
              <p:cNvPr id="111" name="Google Shape;111;p7"/>
              <p:cNvPicPr preferRelativeResize="0"/>
              <p:nvPr/>
            </p:nvPicPr>
            <p:blipFill rotWithShape="1">
              <a:blip r:embed="rId7">
                <a:alphaModFix/>
              </a:blip>
              <a:srcRect/>
              <a:stretch/>
            </p:blipFill>
            <p:spPr>
              <a:xfrm>
                <a:off x="6821700" y="310112"/>
                <a:ext cx="703361" cy="374805"/>
              </a:xfrm>
              <a:prstGeom prst="rect">
                <a:avLst/>
              </a:prstGeom>
              <a:noFill/>
              <a:ln>
                <a:noFill/>
              </a:ln>
            </p:spPr>
          </p:pic>
          <p:pic>
            <p:nvPicPr>
              <p:cNvPr id="112" name="Google Shape;112;p7"/>
              <p:cNvPicPr preferRelativeResize="0"/>
              <p:nvPr/>
            </p:nvPicPr>
            <p:blipFill rotWithShape="1">
              <a:blip r:embed="rId8">
                <a:alphaModFix/>
              </a:blip>
              <a:srcRect/>
              <a:stretch/>
            </p:blipFill>
            <p:spPr>
              <a:xfrm>
                <a:off x="7737617" y="345918"/>
                <a:ext cx="988243" cy="342766"/>
              </a:xfrm>
              <a:prstGeom prst="rect">
                <a:avLst/>
              </a:prstGeom>
              <a:noFill/>
              <a:ln>
                <a:noFill/>
              </a:ln>
            </p:spPr>
          </p:pic>
          <p:pic>
            <p:nvPicPr>
              <p:cNvPr id="113" name="Google Shape;113;p7"/>
              <p:cNvPicPr preferRelativeResize="0"/>
              <p:nvPr/>
            </p:nvPicPr>
            <p:blipFill rotWithShape="1">
              <a:blip r:embed="rId9">
                <a:alphaModFix/>
              </a:blip>
              <a:srcRect/>
              <a:stretch/>
            </p:blipFill>
            <p:spPr>
              <a:xfrm>
                <a:off x="5579736" y="298639"/>
                <a:ext cx="1029408" cy="344048"/>
              </a:xfrm>
              <a:prstGeom prst="rect">
                <a:avLst/>
              </a:prstGeom>
              <a:noFill/>
              <a:ln>
                <a:noFill/>
              </a:ln>
            </p:spPr>
          </p:pic>
        </p:grpSp>
        <p:pic>
          <p:nvPicPr>
            <p:cNvPr id="114" name="Google Shape;114;p7"/>
            <p:cNvPicPr preferRelativeResize="0"/>
            <p:nvPr/>
          </p:nvPicPr>
          <p:blipFill rotWithShape="1">
            <a:blip r:embed="rId10">
              <a:alphaModFix/>
            </a:blip>
            <a:srcRect/>
            <a:stretch/>
          </p:blipFill>
          <p:spPr>
            <a:xfrm>
              <a:off x="4154045" y="2196945"/>
              <a:ext cx="366049" cy="374805"/>
            </a:xfrm>
            <a:prstGeom prst="rect">
              <a:avLst/>
            </a:prstGeom>
            <a:noFill/>
            <a:ln>
              <a:noFill/>
            </a:ln>
          </p:spPr>
        </p:pic>
      </p:grpSp>
      <p:pic>
        <p:nvPicPr>
          <p:cNvPr id="115" name="Google Shape;115;p7"/>
          <p:cNvPicPr preferRelativeResize="0"/>
          <p:nvPr/>
        </p:nvPicPr>
        <p:blipFill rotWithShape="1">
          <a:blip r:embed="rId2">
            <a:alphaModFix/>
          </a:blip>
          <a:srcRect/>
          <a:stretch/>
        </p:blipFill>
        <p:spPr>
          <a:xfrm>
            <a:off x="0" y="975446"/>
            <a:ext cx="9144000" cy="1020007"/>
          </a:xfrm>
          <a:prstGeom prst="rect">
            <a:avLst/>
          </a:prstGeom>
          <a:noFill/>
          <a:ln>
            <a:noFill/>
          </a:ln>
        </p:spPr>
      </p:pic>
      <p:sp>
        <p:nvSpPr>
          <p:cNvPr id="116" name="Google Shape;116;p7"/>
          <p:cNvSpPr/>
          <p:nvPr/>
        </p:nvSpPr>
        <p:spPr>
          <a:xfrm>
            <a:off x="0" y="0"/>
            <a:ext cx="422887" cy="19976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7"/>
          <p:cNvSpPr/>
          <p:nvPr/>
        </p:nvSpPr>
        <p:spPr>
          <a:xfrm>
            <a:off x="8725860" y="0"/>
            <a:ext cx="422887" cy="19976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7"/>
          <p:cNvSpPr/>
          <p:nvPr/>
        </p:nvSpPr>
        <p:spPr>
          <a:xfrm>
            <a:off x="4191000" y="0"/>
            <a:ext cx="762000" cy="975446"/>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7"/>
          <p:cNvPicPr preferRelativeResize="0"/>
          <p:nvPr/>
        </p:nvPicPr>
        <p:blipFill rotWithShape="1">
          <a:blip r:embed="rId10">
            <a:alphaModFix/>
          </a:blip>
          <a:srcRect/>
          <a:stretch/>
        </p:blipFill>
        <p:spPr>
          <a:xfrm>
            <a:off x="425258" y="236863"/>
            <a:ext cx="502232" cy="514246"/>
          </a:xfrm>
          <a:prstGeom prst="rect">
            <a:avLst/>
          </a:prstGeom>
          <a:noFill/>
          <a:ln>
            <a:noFill/>
          </a:ln>
        </p:spPr>
      </p:pic>
      <p:grpSp>
        <p:nvGrpSpPr>
          <p:cNvPr id="120" name="Google Shape;120;p7"/>
          <p:cNvGrpSpPr/>
          <p:nvPr/>
        </p:nvGrpSpPr>
        <p:grpSpPr>
          <a:xfrm>
            <a:off x="5579736" y="298639"/>
            <a:ext cx="3146124" cy="390045"/>
            <a:chOff x="5579736" y="298639"/>
            <a:chExt cx="3146124" cy="390045"/>
          </a:xfrm>
        </p:grpSpPr>
        <p:pic>
          <p:nvPicPr>
            <p:cNvPr id="121" name="Google Shape;121;p7"/>
            <p:cNvPicPr preferRelativeResize="0"/>
            <p:nvPr/>
          </p:nvPicPr>
          <p:blipFill rotWithShape="1">
            <a:blip r:embed="rId7">
              <a:alphaModFix/>
            </a:blip>
            <a:srcRect/>
            <a:stretch/>
          </p:blipFill>
          <p:spPr>
            <a:xfrm>
              <a:off x="6821700" y="310112"/>
              <a:ext cx="703361" cy="374805"/>
            </a:xfrm>
            <a:prstGeom prst="rect">
              <a:avLst/>
            </a:prstGeom>
            <a:noFill/>
            <a:ln>
              <a:noFill/>
            </a:ln>
          </p:spPr>
        </p:pic>
        <p:pic>
          <p:nvPicPr>
            <p:cNvPr id="122" name="Google Shape;122;p7"/>
            <p:cNvPicPr preferRelativeResize="0"/>
            <p:nvPr/>
          </p:nvPicPr>
          <p:blipFill rotWithShape="1">
            <a:blip r:embed="rId8">
              <a:alphaModFix/>
            </a:blip>
            <a:srcRect/>
            <a:stretch/>
          </p:blipFill>
          <p:spPr>
            <a:xfrm>
              <a:off x="7737617" y="345918"/>
              <a:ext cx="988243" cy="342766"/>
            </a:xfrm>
            <a:prstGeom prst="rect">
              <a:avLst/>
            </a:prstGeom>
            <a:noFill/>
            <a:ln>
              <a:noFill/>
            </a:ln>
          </p:spPr>
        </p:pic>
        <p:pic>
          <p:nvPicPr>
            <p:cNvPr id="123" name="Google Shape;123;p7"/>
            <p:cNvPicPr preferRelativeResize="0"/>
            <p:nvPr/>
          </p:nvPicPr>
          <p:blipFill rotWithShape="1">
            <a:blip r:embed="rId9">
              <a:alphaModFix/>
            </a:blip>
            <a:srcRect/>
            <a:stretch/>
          </p:blipFill>
          <p:spPr>
            <a:xfrm>
              <a:off x="5579736" y="298639"/>
              <a:ext cx="1029408" cy="344048"/>
            </a:xfrm>
            <a:prstGeom prst="rect">
              <a:avLst/>
            </a:prstGeom>
            <a:noFill/>
            <a:ln>
              <a:noFill/>
            </a:ln>
          </p:spPr>
        </p:pic>
      </p:grpSp>
      <p:sp>
        <p:nvSpPr>
          <p:cNvPr id="124" name="Google Shape;124;p7"/>
          <p:cNvSpPr/>
          <p:nvPr/>
        </p:nvSpPr>
        <p:spPr>
          <a:xfrm>
            <a:off x="0" y="231172"/>
            <a:ext cx="9144000" cy="525628"/>
          </a:xfrm>
          <a:prstGeom prst="rect">
            <a:avLst/>
          </a:prstGeom>
          <a:noFill/>
          <a:ln w="9525"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8"/>
          <p:cNvSpPr txBox="1">
            <a:spLocks noGrp="1"/>
          </p:cNvSpPr>
          <p:nvPr>
            <p:ph type="title"/>
          </p:nvPr>
        </p:nvSpPr>
        <p:spPr>
          <a:xfrm>
            <a:off x="311700" y="1408448"/>
            <a:ext cx="8520600" cy="232660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lt1"/>
              </a:buClr>
              <a:buSzPts val="2800"/>
              <a:buFont typeface="Poppins SemiBold"/>
              <a:buNone/>
            </a:pPr>
            <a:r>
              <a:rPr lang="en-US" sz="3200" dirty="0"/>
              <a:t>Weekly report progress </a:t>
            </a:r>
            <a:br>
              <a:rPr lang="en-US" sz="3200" dirty="0"/>
            </a:br>
            <a:r>
              <a:rPr lang="en-US" sz="3200" dirty="0"/>
              <a:t>#1</a:t>
            </a:r>
            <a:endParaRPr sz="3200" dirty="0"/>
          </a:p>
          <a:p>
            <a:pPr marL="0" lvl="0" indent="0" algn="l" rtl="0">
              <a:lnSpc>
                <a:spcPct val="115000"/>
              </a:lnSpc>
              <a:spcBef>
                <a:spcPts val="0"/>
              </a:spcBef>
              <a:spcAft>
                <a:spcPts val="0"/>
              </a:spcAft>
              <a:buClr>
                <a:schemeClr val="lt1"/>
              </a:buClr>
              <a:buSzPts val="2800"/>
              <a:buFont typeface="Poppins SemiBold"/>
              <a:buNone/>
            </a:pPr>
            <a:r>
              <a:rPr lang="en-US" sz="3200" dirty="0"/>
              <a:t>Monitoring Kadar Asap di Pusat </a:t>
            </a:r>
            <a:r>
              <a:rPr lang="en-US" sz="3200" dirty="0" err="1"/>
              <a:t>Jajanan</a:t>
            </a:r>
            <a:r>
              <a:rPr lang="en-US" sz="3200" dirty="0"/>
              <a:t> </a:t>
            </a:r>
            <a:r>
              <a:rPr lang="en-US" sz="3200" dirty="0" err="1"/>
              <a:t>Kuliner</a:t>
            </a:r>
            <a:r>
              <a:rPr lang="en-US" sz="3200" dirty="0"/>
              <a:t> </a:t>
            </a:r>
            <a:r>
              <a:rPr lang="en-US" sz="3200" dirty="0" err="1"/>
              <a:t>Jl</a:t>
            </a:r>
            <a:r>
              <a:rPr lang="en-US" sz="3200" dirty="0"/>
              <a:t> Kalimantan, </a:t>
            </a:r>
            <a:r>
              <a:rPr lang="en-US" sz="3200" dirty="0" err="1"/>
              <a:t>Jember</a:t>
            </a:r>
            <a:endParaRPr sz="4000" dirty="0">
              <a:solidFill>
                <a:srgbClr val="FFD9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a:spLocks noGrp="1"/>
          </p:cNvSpPr>
          <p:nvPr>
            <p:ph type="title"/>
          </p:nvPr>
        </p:nvSpPr>
        <p:spPr>
          <a:xfrm>
            <a:off x="311700" y="287999"/>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Rancangan desain sistem IoT</a:t>
            </a:r>
            <a:endParaRPr/>
          </a:p>
        </p:txBody>
      </p:sp>
      <p:sp>
        <p:nvSpPr>
          <p:cNvPr id="183" name="Google Shape;183;p17"/>
          <p:cNvSpPr txBox="1">
            <a:spLocks noGrp="1"/>
          </p:cNvSpPr>
          <p:nvPr>
            <p:ph type="subTitle" idx="1"/>
          </p:nvPr>
        </p:nvSpPr>
        <p:spPr>
          <a:xfrm>
            <a:off x="311700" y="972006"/>
            <a:ext cx="8520600" cy="3595500"/>
          </a:xfrm>
          <a:prstGeom prst="rect">
            <a:avLst/>
          </a:prstGeom>
        </p:spPr>
        <p:txBody>
          <a:bodyPr spcFirstLastPara="1" wrap="square" lIns="91425" tIns="45700" rIns="91425" bIns="45700" anchor="t" anchorCtr="0">
            <a:normAutofit/>
          </a:bodyPr>
          <a:lstStyle/>
          <a:p>
            <a:pPr marL="457200" lvl="0" indent="-304800" algn="l" rtl="0">
              <a:spcBef>
                <a:spcPts val="750"/>
              </a:spcBef>
              <a:spcAft>
                <a:spcPts val="0"/>
              </a:spcAft>
              <a:buSzPts val="1200"/>
              <a:buAutoNum type="arabicPeriod"/>
            </a:pPr>
            <a:r>
              <a:rPr lang="en-US" sz="1200"/>
              <a:t>Sensor asap</a:t>
            </a:r>
            <a:endParaRPr sz="1200"/>
          </a:p>
          <a:p>
            <a:pPr marL="457200" lvl="0" indent="-304800" algn="l" rtl="0">
              <a:spcBef>
                <a:spcPts val="0"/>
              </a:spcBef>
              <a:spcAft>
                <a:spcPts val="0"/>
              </a:spcAft>
              <a:buSzPts val="1200"/>
              <a:buAutoNum type="arabicPeriod"/>
            </a:pPr>
            <a:r>
              <a:rPr lang="en-US" sz="1200"/>
              <a:t>Microcontroler</a:t>
            </a:r>
            <a:endParaRPr sz="1200"/>
          </a:p>
          <a:p>
            <a:pPr marL="457200" lvl="0" indent="-304800" algn="l" rtl="0">
              <a:spcBef>
                <a:spcPts val="0"/>
              </a:spcBef>
              <a:spcAft>
                <a:spcPts val="0"/>
              </a:spcAft>
              <a:buSzPts val="1200"/>
              <a:buAutoNum type="arabicPeriod"/>
            </a:pPr>
            <a:r>
              <a:rPr lang="en-US" sz="1200"/>
              <a:t>Modul komunikasi</a:t>
            </a:r>
            <a:endParaRPr sz="1200"/>
          </a:p>
          <a:p>
            <a:pPr marL="457200" lvl="0" indent="-304800" algn="l" rtl="0">
              <a:spcBef>
                <a:spcPts val="0"/>
              </a:spcBef>
              <a:spcAft>
                <a:spcPts val="0"/>
              </a:spcAft>
              <a:buSzPts val="1200"/>
              <a:buAutoNum type="arabicPeriod"/>
            </a:pPr>
            <a:r>
              <a:rPr lang="en-US" sz="1200"/>
              <a:t>Pengontrol daya</a:t>
            </a:r>
            <a:endParaRPr sz="1200"/>
          </a:p>
          <a:p>
            <a:pPr marL="457200" lvl="0" indent="-304800" algn="l" rtl="0">
              <a:spcBef>
                <a:spcPts val="0"/>
              </a:spcBef>
              <a:spcAft>
                <a:spcPts val="0"/>
              </a:spcAft>
              <a:buSzPts val="1200"/>
              <a:buAutoNum type="arabicPeriod"/>
            </a:pPr>
            <a:r>
              <a:rPr lang="en-US" sz="1200"/>
              <a:t>Perangkat lunak dan paltform cloud</a:t>
            </a:r>
            <a:endParaRPr sz="1200"/>
          </a:p>
          <a:p>
            <a:pPr marL="457200" lvl="0" indent="-304800" algn="l" rtl="0">
              <a:spcBef>
                <a:spcPts val="0"/>
              </a:spcBef>
              <a:spcAft>
                <a:spcPts val="0"/>
              </a:spcAft>
              <a:buSzPts val="1200"/>
              <a:buAutoNum type="arabicPeriod"/>
            </a:pPr>
            <a:r>
              <a:rPr lang="en-US" sz="1200"/>
              <a:t>Integrasi dengan sistem keamanan rumah pintar</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8"/>
          <p:cNvSpPr txBox="1">
            <a:spLocks noGrp="1"/>
          </p:cNvSpPr>
          <p:nvPr>
            <p:ph type="title"/>
          </p:nvPr>
        </p:nvSpPr>
        <p:spPr>
          <a:xfrm>
            <a:off x="311700" y="287999"/>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Link github repo</a:t>
            </a:r>
            <a:endParaRPr/>
          </a:p>
        </p:txBody>
      </p:sp>
      <p:sp>
        <p:nvSpPr>
          <p:cNvPr id="189" name="Google Shape;189;p18"/>
          <p:cNvSpPr txBox="1">
            <a:spLocks noGrp="1"/>
          </p:cNvSpPr>
          <p:nvPr>
            <p:ph type="subTitle" idx="1"/>
          </p:nvPr>
        </p:nvSpPr>
        <p:spPr>
          <a:xfrm>
            <a:off x="311700" y="972006"/>
            <a:ext cx="8520600" cy="35955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n-US"/>
              <a:t>https://github.com/ArvitoCaesarioAP/Kelompok3_MonitoringKadarAsapdiPujasera_MySkill.git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9"/>
          <p:cNvSpPr txBox="1">
            <a:spLocks noGrp="1"/>
          </p:cNvSpPr>
          <p:nvPr>
            <p:ph type="title"/>
          </p:nvPr>
        </p:nvSpPr>
        <p:spPr>
          <a:xfrm>
            <a:off x="311700" y="1408448"/>
            <a:ext cx="8520600" cy="232660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2800"/>
              <a:buFont typeface="Poppins SemiBold"/>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311700" y="287999"/>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Pembagian pengerjaan project</a:t>
            </a:r>
            <a:endParaRPr/>
          </a:p>
        </p:txBody>
      </p:sp>
      <p:sp>
        <p:nvSpPr>
          <p:cNvPr id="135" name="Google Shape;135;p9"/>
          <p:cNvSpPr txBox="1">
            <a:spLocks noGrp="1"/>
          </p:cNvSpPr>
          <p:nvPr>
            <p:ph type="subTitle" idx="1"/>
          </p:nvPr>
        </p:nvSpPr>
        <p:spPr>
          <a:xfrm>
            <a:off x="311700" y="972006"/>
            <a:ext cx="8520600" cy="3595500"/>
          </a:xfrm>
          <a:prstGeom prst="rect">
            <a:avLst/>
          </a:prstGeom>
        </p:spPr>
        <p:txBody>
          <a:bodyPr spcFirstLastPara="1" wrap="square" lIns="91425" tIns="45700" rIns="91425" bIns="45700" anchor="t" anchorCtr="0">
            <a:normAutofit/>
          </a:bodyPr>
          <a:lstStyle/>
          <a:p>
            <a:pPr marL="457200" lvl="0" indent="-336550" algn="l" rtl="0">
              <a:spcBef>
                <a:spcPts val="750"/>
              </a:spcBef>
              <a:spcAft>
                <a:spcPts val="0"/>
              </a:spcAft>
              <a:buSzPts val="1700"/>
              <a:buAutoNum type="arabicPeriod"/>
            </a:pPr>
            <a:r>
              <a:rPr lang="en-US"/>
              <a:t>A12-Muhammad Emir Fadlyanto (Firmware / device programmer)</a:t>
            </a:r>
            <a:endParaRPr/>
          </a:p>
          <a:p>
            <a:pPr marL="457200" lvl="0" indent="-336550" algn="l" rtl="0">
              <a:spcBef>
                <a:spcPts val="0"/>
              </a:spcBef>
              <a:spcAft>
                <a:spcPts val="0"/>
              </a:spcAft>
              <a:buSzPts val="1700"/>
              <a:buAutoNum type="arabicPeriod"/>
            </a:pPr>
            <a:r>
              <a:rPr lang="en-US"/>
              <a:t>A21-Aldi Ramadhani (Firmware / device programmer)</a:t>
            </a:r>
            <a:endParaRPr/>
          </a:p>
          <a:p>
            <a:pPr marL="457200" lvl="0" indent="-336550" algn="l" rtl="0">
              <a:spcBef>
                <a:spcPts val="0"/>
              </a:spcBef>
              <a:spcAft>
                <a:spcPts val="0"/>
              </a:spcAft>
              <a:buSzPts val="1700"/>
              <a:buAutoNum type="arabicPeriod"/>
            </a:pPr>
            <a:r>
              <a:rPr lang="en-US"/>
              <a:t>A10-Bela Try Mulyani (Software developer (web/mobile))</a:t>
            </a:r>
            <a:endParaRPr/>
          </a:p>
          <a:p>
            <a:pPr marL="457200" lvl="0" indent="-336550" algn="l" rtl="0">
              <a:spcBef>
                <a:spcPts val="0"/>
              </a:spcBef>
              <a:spcAft>
                <a:spcPts val="0"/>
              </a:spcAft>
              <a:buSzPts val="1700"/>
              <a:buAutoNum type="arabicPeriod"/>
            </a:pPr>
            <a:r>
              <a:rPr lang="en-US"/>
              <a:t>A7-Arvito Caesario Arifianto Putra (Software developer (web/mobile))</a:t>
            </a:r>
            <a:endParaRPr/>
          </a:p>
          <a:p>
            <a:pPr marL="457200" lvl="0" indent="-336550" algn="l" rtl="0">
              <a:spcBef>
                <a:spcPts val="0"/>
              </a:spcBef>
              <a:spcAft>
                <a:spcPts val="0"/>
              </a:spcAft>
              <a:buSzPts val="1700"/>
              <a:buAutoNum type="arabicPeriod"/>
            </a:pPr>
            <a:r>
              <a:rPr lang="en-US"/>
              <a:t>A15-Dinda Yunistri Ariani (Designer mechanical / graphic)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311700" y="287999"/>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Latar belakang</a:t>
            </a:r>
            <a:endParaRPr/>
          </a:p>
        </p:txBody>
      </p:sp>
      <p:sp>
        <p:nvSpPr>
          <p:cNvPr id="141" name="Google Shape;141;p10"/>
          <p:cNvSpPr txBox="1">
            <a:spLocks noGrp="1"/>
          </p:cNvSpPr>
          <p:nvPr>
            <p:ph type="subTitle" idx="1"/>
          </p:nvPr>
        </p:nvSpPr>
        <p:spPr>
          <a:xfrm>
            <a:off x="311700" y="972006"/>
            <a:ext cx="8520600" cy="3595500"/>
          </a:xfrm>
          <a:prstGeom prst="rect">
            <a:avLst/>
          </a:prstGeom>
        </p:spPr>
        <p:txBody>
          <a:bodyPr spcFirstLastPara="1" wrap="square" lIns="91425" tIns="45700" rIns="91425" bIns="45700" anchor="t" anchorCtr="0">
            <a:noAutofit/>
          </a:bodyPr>
          <a:lstStyle/>
          <a:p>
            <a:pPr marL="0" lvl="0" indent="0" algn="just" rtl="0">
              <a:lnSpc>
                <a:spcPct val="90000"/>
              </a:lnSpc>
              <a:spcBef>
                <a:spcPts val="750"/>
              </a:spcBef>
              <a:spcAft>
                <a:spcPts val="0"/>
              </a:spcAft>
              <a:buClr>
                <a:schemeClr val="dk1"/>
              </a:buClr>
              <a:buSzPts val="523"/>
              <a:buFont typeface="Arial"/>
              <a:buNone/>
            </a:pPr>
            <a:r>
              <a:rPr lang="en-US" sz="1207"/>
              <a:t>Pusat jajanan kuliner seringkali memiliki banyak restoran, gerai makanan, dan tempat-tempat kuliner lainnya yang menghasilkan asap dan polutan lainnya selama proses memasak. Kualitas udara yang buruk dapat berdampak negatif pada kesehatan masyarakat dan lingkungan sekitarnya. Tingginya kadar asap yang dihasilkan oleh pusat jajanan kuliner dapat menyebabkan polusi udara dan mengganggu kenyamanan pengunjung serta pekerja di sekitarnya. Kadar asap yang berlebihan juga dapat menyebabkan iritasi pada saluran pernapasan dan menyebabkan masalah kesehatan yang lebih serius bagi individu yang terpapar jangka panjang.</a:t>
            </a:r>
            <a:endParaRPr sz="1207"/>
          </a:p>
          <a:p>
            <a:pPr marL="0" lvl="0" indent="0" algn="just" rtl="0">
              <a:lnSpc>
                <a:spcPct val="90000"/>
              </a:lnSpc>
              <a:spcBef>
                <a:spcPts val="750"/>
              </a:spcBef>
              <a:spcAft>
                <a:spcPts val="0"/>
              </a:spcAft>
              <a:buSzPts val="523"/>
              <a:buNone/>
            </a:pPr>
            <a:r>
              <a:rPr lang="en-US" sz="1207"/>
              <a:t>Dalam proyek ini, tujuan utama adalah memantau dan mengontrol kadar asap di pusat jajanan kuliner untuk menjaga kualitas udara yang sehat. Dengan memantau secara real-time, dapat dilakukan tindakan preventif dan pengaturan yang tepat untuk mengurangi polusi udara dan meminimalkan dampak negatifnya. Pemanfaatan teknologi sensor dan sistem pemantauan udara dapat membantu dalam proyek ini. Sensor-sensor berkualitas tinggi yang terhubung ke sistem pemantauan dapat mengukur kadar asap dalam udara dengan akurasi tinggi dan memberikan data real-time kepada pemilik dan pengelola pusat jajanan kuliner. Data ini dapat digunakan untuk mengidentifikasi polusi udara yang berpotensi berbahaya dan mengambil tindakan pencegahan yang diperlukan.</a:t>
            </a:r>
            <a:endParaRPr sz="1207"/>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title"/>
          </p:nvPr>
        </p:nvSpPr>
        <p:spPr>
          <a:xfrm>
            <a:off x="311700" y="287999"/>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Latar belakang</a:t>
            </a:r>
            <a:endParaRPr/>
          </a:p>
        </p:txBody>
      </p:sp>
      <p:sp>
        <p:nvSpPr>
          <p:cNvPr id="147" name="Google Shape;147;p11"/>
          <p:cNvSpPr txBox="1">
            <a:spLocks noGrp="1"/>
          </p:cNvSpPr>
          <p:nvPr>
            <p:ph type="subTitle" idx="1"/>
          </p:nvPr>
        </p:nvSpPr>
        <p:spPr>
          <a:xfrm>
            <a:off x="311700" y="972006"/>
            <a:ext cx="8520600" cy="3595500"/>
          </a:xfrm>
          <a:prstGeom prst="rect">
            <a:avLst/>
          </a:prstGeom>
        </p:spPr>
        <p:txBody>
          <a:bodyPr spcFirstLastPara="1" wrap="square" lIns="91425" tIns="45700" rIns="91425" bIns="45700" anchor="t" anchorCtr="0">
            <a:noAutofit/>
          </a:bodyPr>
          <a:lstStyle/>
          <a:p>
            <a:pPr marL="0" lvl="0" indent="0" algn="just" rtl="0">
              <a:lnSpc>
                <a:spcPct val="90000"/>
              </a:lnSpc>
              <a:spcBef>
                <a:spcPts val="750"/>
              </a:spcBef>
              <a:spcAft>
                <a:spcPts val="0"/>
              </a:spcAft>
              <a:buSzPts val="523"/>
              <a:buNone/>
            </a:pPr>
            <a:r>
              <a:rPr lang="en-US" sz="1207"/>
              <a:t>Selain itu, informasi mengenai kadar asap yang dikumpulkan dari pusat jajanan kuliner dapat digunakan untuk memantau tren polusi udara dari waktu ke waktu. Ini memungkinkan pemilik dan pengelola untuk mengevaluasi efektivitas langkah-langkah pengendalian polusi yang telah diimplementasikan dan mengidentifikasi area yang membutuhkan perhatian lebih.Dengan adanya proyek "Monitoring Kadar Asap di Pusat Jajanan Kuliner," diharapkan pusat jajanan kuliner dapat menjaga kualitas udara yang sehat, melindungi kesehatan masyarakat, dan mempromosikan lingkungan yang bersih dan nyaman bagi pengunjung dan pekerja di sekitarnya.</a:t>
            </a:r>
            <a:endParaRPr sz="1207"/>
          </a:p>
          <a:p>
            <a:pPr marL="0" lvl="0" indent="0" algn="just" rtl="0">
              <a:lnSpc>
                <a:spcPct val="90000"/>
              </a:lnSpc>
              <a:spcBef>
                <a:spcPts val="750"/>
              </a:spcBef>
              <a:spcAft>
                <a:spcPts val="0"/>
              </a:spcAft>
              <a:buSzPts val="523"/>
              <a:buNone/>
            </a:pPr>
            <a:endParaRPr sz="1207"/>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2"/>
          <p:cNvSpPr txBox="1">
            <a:spLocks noGrp="1"/>
          </p:cNvSpPr>
          <p:nvPr>
            <p:ph type="title"/>
          </p:nvPr>
        </p:nvSpPr>
        <p:spPr>
          <a:xfrm>
            <a:off x="311700" y="287999"/>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Pembahasan batasan, dan rumusan masalah</a:t>
            </a:r>
            <a:endParaRPr/>
          </a:p>
        </p:txBody>
      </p:sp>
      <p:sp>
        <p:nvSpPr>
          <p:cNvPr id="153" name="Google Shape;153;p12"/>
          <p:cNvSpPr txBox="1">
            <a:spLocks noGrp="1"/>
          </p:cNvSpPr>
          <p:nvPr>
            <p:ph type="subTitle" idx="1"/>
          </p:nvPr>
        </p:nvSpPr>
        <p:spPr>
          <a:xfrm>
            <a:off x="311700" y="972006"/>
            <a:ext cx="8520600" cy="3595500"/>
          </a:xfrm>
          <a:prstGeom prst="rect">
            <a:avLst/>
          </a:prstGeom>
        </p:spPr>
        <p:txBody>
          <a:bodyPr spcFirstLastPara="1" wrap="square" lIns="91425" tIns="45700" rIns="91425" bIns="45700" anchor="t" anchorCtr="0">
            <a:normAutofit/>
          </a:bodyPr>
          <a:lstStyle/>
          <a:p>
            <a:pPr marL="457200" lvl="0" indent="-304800" algn="just" rtl="0">
              <a:spcBef>
                <a:spcPts val="750"/>
              </a:spcBef>
              <a:spcAft>
                <a:spcPts val="0"/>
              </a:spcAft>
              <a:buSzPts val="1200"/>
              <a:buAutoNum type="arabicPeriod"/>
            </a:pPr>
            <a:r>
              <a:rPr lang="en-US" sz="1200"/>
              <a:t>Rumusan masalah :</a:t>
            </a:r>
            <a:endParaRPr sz="1200"/>
          </a:p>
          <a:p>
            <a:pPr marL="685800" lvl="0" indent="-304800" algn="just" rtl="0">
              <a:spcBef>
                <a:spcPts val="0"/>
              </a:spcBef>
              <a:spcAft>
                <a:spcPts val="0"/>
              </a:spcAft>
              <a:buSzPts val="1200"/>
              <a:buChar char="●"/>
            </a:pPr>
            <a:r>
              <a:rPr lang="en-US" sz="1200"/>
              <a:t>bagaimana merancang dan membuat alat monitoring kadar asap / kualitas udara</a:t>
            </a:r>
            <a:endParaRPr sz="1200"/>
          </a:p>
          <a:p>
            <a:pPr marL="685800" lvl="0" indent="-304800" algn="just" rtl="0">
              <a:spcBef>
                <a:spcPts val="0"/>
              </a:spcBef>
              <a:spcAft>
                <a:spcPts val="0"/>
              </a:spcAft>
              <a:buSzPts val="1200"/>
              <a:buChar char="●"/>
            </a:pPr>
            <a:r>
              <a:rPr lang="en-US" sz="1200"/>
              <a:t>bagaimana merancang dan membuat sistem monitoring kadar asap/ kualitas udara</a:t>
            </a:r>
            <a:endParaRPr sz="1200"/>
          </a:p>
          <a:p>
            <a:pPr marL="457200" lvl="0" indent="-304800" algn="just" rtl="0">
              <a:spcBef>
                <a:spcPts val="0"/>
              </a:spcBef>
              <a:spcAft>
                <a:spcPts val="0"/>
              </a:spcAft>
              <a:buSzPts val="1200"/>
              <a:buAutoNum type="arabicPeriod"/>
            </a:pPr>
            <a:r>
              <a:rPr lang="en-US" sz="1200"/>
              <a:t>Batasan masalah :</a:t>
            </a:r>
            <a:endParaRPr sz="1200"/>
          </a:p>
          <a:p>
            <a:pPr marL="685800" lvl="0" indent="-304800" algn="just" rtl="0">
              <a:spcBef>
                <a:spcPts val="0"/>
              </a:spcBef>
              <a:spcAft>
                <a:spcPts val="0"/>
              </a:spcAft>
              <a:buSzPts val="1200"/>
              <a:buChar char="●"/>
            </a:pPr>
            <a:r>
              <a:rPr lang="en-US" sz="1200"/>
              <a:t>Mempertimbangkan parameter-parameter kualitas udara, termasuk partikel udara, gas berbahaya</a:t>
            </a:r>
            <a:endParaRPr sz="1200"/>
          </a:p>
          <a:p>
            <a:pPr marL="685800" lvl="0" indent="-304800" algn="just" rtl="0">
              <a:spcBef>
                <a:spcPts val="0"/>
              </a:spcBef>
              <a:spcAft>
                <a:spcPts val="0"/>
              </a:spcAft>
              <a:buSzPts val="1200"/>
              <a:buChar char="●"/>
            </a:pPr>
            <a:r>
              <a:rPr lang="en-US" sz="1200"/>
              <a:t>Menyelidiki penggunaan sensor-sensor yang terhubung dengan sistem monitoring IoT untuk mendeteksi tingkat gas asap dan kualitas udara secara real-time.</a:t>
            </a:r>
            <a:endParaRPr sz="1200"/>
          </a:p>
          <a:p>
            <a:pPr marL="685800" lvl="0" indent="-304800" algn="just" rtl="0">
              <a:spcBef>
                <a:spcPts val="0"/>
              </a:spcBef>
              <a:spcAft>
                <a:spcPts val="0"/>
              </a:spcAft>
              <a:buSzPts val="1200"/>
              <a:buChar char="●"/>
            </a:pPr>
            <a:r>
              <a:rPr lang="en-US" sz="1200"/>
              <a:t>Tidak mempertimbangkan aspek lain dari lingkungan, seperti suhu, kelembaban, atau kebisingan, kecuali jika terkait langsung dengan kualitas udara atau kadar asap.</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3"/>
          <p:cNvSpPr txBox="1">
            <a:spLocks noGrp="1"/>
          </p:cNvSpPr>
          <p:nvPr>
            <p:ph type="title"/>
          </p:nvPr>
        </p:nvSpPr>
        <p:spPr>
          <a:xfrm>
            <a:off x="311700" y="287999"/>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Solusi yang diberikan</a:t>
            </a:r>
            <a:endParaRPr/>
          </a:p>
        </p:txBody>
      </p:sp>
      <p:sp>
        <p:nvSpPr>
          <p:cNvPr id="159" name="Google Shape;159;p13"/>
          <p:cNvSpPr txBox="1">
            <a:spLocks noGrp="1"/>
          </p:cNvSpPr>
          <p:nvPr>
            <p:ph type="subTitle" idx="1"/>
          </p:nvPr>
        </p:nvSpPr>
        <p:spPr>
          <a:xfrm>
            <a:off x="311708" y="1145299"/>
            <a:ext cx="8520600" cy="3595500"/>
          </a:xfrm>
          <a:prstGeom prst="rect">
            <a:avLst/>
          </a:prstGeom>
        </p:spPr>
        <p:txBody>
          <a:bodyPr spcFirstLastPara="1" wrap="square" lIns="91425" tIns="45700" rIns="91425" bIns="45700" anchor="t" anchorCtr="0">
            <a:noAutofit/>
          </a:bodyPr>
          <a:lstStyle/>
          <a:p>
            <a:pPr marL="0" lvl="0" indent="0" algn="just" rtl="0">
              <a:lnSpc>
                <a:spcPct val="115000"/>
              </a:lnSpc>
              <a:spcBef>
                <a:spcPts val="750"/>
              </a:spcBef>
              <a:spcAft>
                <a:spcPts val="0"/>
              </a:spcAft>
              <a:buNone/>
            </a:pPr>
            <a:r>
              <a:rPr lang="en-US" sz="1200"/>
              <a:t>Solusi yang diberikan untuk mengatasi permasalahan dalam monitoring kadar asap di pusat jajanan kuliner di atas yaitu:</a:t>
            </a:r>
            <a:endParaRPr sz="1200"/>
          </a:p>
          <a:p>
            <a:pPr marL="457200" lvl="0" indent="-304800" algn="just" rtl="0">
              <a:lnSpc>
                <a:spcPct val="115000"/>
              </a:lnSpc>
              <a:spcBef>
                <a:spcPts val="750"/>
              </a:spcBef>
              <a:spcAft>
                <a:spcPts val="0"/>
              </a:spcAft>
              <a:buSzPts val="1200"/>
              <a:buAutoNum type="arabicPeriod"/>
            </a:pPr>
            <a:r>
              <a:rPr lang="en-US" sz="1200"/>
              <a:t>Dalam pemasangan sensor yang tepat : langkah pertama terlebih dahulu melakukan survey dilokasi sekaligus analisis pada area tersebut untuk menentukan lokasi dan melakukan pemasangan sensor asap yang optimal. Pemasangan sensor diharapkan dalam penempatan di area yang secara akurat dapat merekam dan mengukur kadar asap yang dihasilkan selama proses pemasakan di area jajanan kuliner tersebut.</a:t>
            </a:r>
            <a:endParaRPr sz="1200"/>
          </a:p>
          <a:p>
            <a:pPr marL="457200" lvl="0" indent="-304800" algn="just" rtl="0">
              <a:lnSpc>
                <a:spcPct val="115000"/>
              </a:lnSpc>
              <a:spcBef>
                <a:spcPts val="0"/>
              </a:spcBef>
              <a:spcAft>
                <a:spcPts val="0"/>
              </a:spcAft>
              <a:buSzPts val="1200"/>
              <a:buAutoNum type="arabicPeriod"/>
            </a:pPr>
            <a:r>
              <a:rPr lang="en-US" sz="1200"/>
              <a:t>Adanya sistem peringatan yang efektif dengan mengintegrasikan sistem pemantauan seperti dalam penggunaan alarm visual atau suara yang jelas dan mudah dikenali seperti alat smoke detector</a:t>
            </a:r>
            <a:endParaRPr sz="1200"/>
          </a:p>
          <a:p>
            <a:pPr marL="457200" lvl="0" indent="-304800" algn="just" rtl="0">
              <a:lnSpc>
                <a:spcPct val="115000"/>
              </a:lnSpc>
              <a:spcBef>
                <a:spcPts val="0"/>
              </a:spcBef>
              <a:spcAft>
                <a:spcPts val="0"/>
              </a:spcAft>
              <a:buSzPts val="1200"/>
              <a:buAutoNum type="arabicPeriod"/>
            </a:pPr>
            <a:r>
              <a:rPr lang="en-US" sz="1200"/>
              <a:t>Melakukan monitoring kualitas udara secara berkala untuk memastikan bahwa kadar asap tetap dalam batas yang aman dengan melakukan analisis laboratorium dari sample yang didapat</a:t>
            </a:r>
            <a:endParaRPr sz="1200"/>
          </a:p>
          <a:p>
            <a:pPr marL="457200" lvl="0" indent="-304800" algn="just" rtl="0">
              <a:lnSpc>
                <a:spcPct val="115000"/>
              </a:lnSpc>
              <a:spcBef>
                <a:spcPts val="0"/>
              </a:spcBef>
              <a:spcAft>
                <a:spcPts val="0"/>
              </a:spcAft>
              <a:buSzPts val="1200"/>
              <a:buAutoNum type="arabicPeriod"/>
            </a:pPr>
            <a:r>
              <a:rPr lang="en-US" sz="1200"/>
              <a:t>Adanya evaluasi dan peningkatan terus menerus terkait efektivitas sistem monitoring kadar asap dan melakukan perbaikan atau peningkatan yang diperlukan dari sistem tersebut</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4"/>
          <p:cNvSpPr txBox="1">
            <a:spLocks noGrp="1"/>
          </p:cNvSpPr>
          <p:nvPr>
            <p:ph type="title"/>
          </p:nvPr>
        </p:nvSpPr>
        <p:spPr>
          <a:xfrm>
            <a:off x="311700" y="287999"/>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Pros dan Cons project IoT</a:t>
            </a:r>
            <a:endParaRPr/>
          </a:p>
        </p:txBody>
      </p:sp>
      <p:sp>
        <p:nvSpPr>
          <p:cNvPr id="165" name="Google Shape;165;p14"/>
          <p:cNvSpPr txBox="1">
            <a:spLocks noGrp="1"/>
          </p:cNvSpPr>
          <p:nvPr>
            <p:ph type="subTitle" idx="1"/>
          </p:nvPr>
        </p:nvSpPr>
        <p:spPr>
          <a:xfrm>
            <a:off x="311700" y="972006"/>
            <a:ext cx="8520600" cy="3595500"/>
          </a:xfrm>
          <a:prstGeom prst="rect">
            <a:avLst/>
          </a:prstGeom>
        </p:spPr>
        <p:txBody>
          <a:bodyPr spcFirstLastPara="1" wrap="square" lIns="91425" tIns="45700" rIns="91425" bIns="45700" anchor="t" anchorCtr="0">
            <a:noAutofit/>
          </a:bodyPr>
          <a:lstStyle/>
          <a:p>
            <a:pPr marL="0" lvl="0" indent="0" algn="just" rtl="0">
              <a:spcBef>
                <a:spcPts val="750"/>
              </a:spcBef>
              <a:spcAft>
                <a:spcPts val="0"/>
              </a:spcAft>
              <a:buNone/>
            </a:pPr>
            <a:r>
              <a:rPr lang="en-US" sz="1200"/>
              <a:t>pro</a:t>
            </a:r>
            <a:endParaRPr sz="1200"/>
          </a:p>
          <a:p>
            <a:pPr marL="457200" lvl="0" indent="-304800" algn="just" rtl="0">
              <a:spcBef>
                <a:spcPts val="750"/>
              </a:spcBef>
              <a:spcAft>
                <a:spcPts val="0"/>
              </a:spcAft>
              <a:buSzPts val="1200"/>
              <a:buChar char="●"/>
            </a:pPr>
            <a:r>
              <a:rPr lang="en-US" sz="1200"/>
              <a:t>Deteksi Dini Asap: Smoke detector dirancang untuk mendeteksi asap dengan cepat. Ketika ada sumber api atau asap yang terjadi di dapur atau area memasak, smoke detector akan segera memberikan peringatan dengan mengeluarkan suara alarm yang khas. Hal ini memungkinkan respons cepat untuk mengatasi masalah sebelum menjadi lebih serius dan mengancam keselamatan.</a:t>
            </a:r>
            <a:endParaRPr sz="1200"/>
          </a:p>
          <a:p>
            <a:pPr marL="457200" lvl="0" indent="-304800" algn="just" rtl="0">
              <a:spcBef>
                <a:spcPts val="0"/>
              </a:spcBef>
              <a:spcAft>
                <a:spcPts val="0"/>
              </a:spcAft>
              <a:buSzPts val="1200"/>
              <a:buChar char="●"/>
            </a:pPr>
            <a:r>
              <a:rPr lang="en-US" sz="1200"/>
              <a:t>Pencegahan Kebakaran: Asap adalah salah satu tanda awal adanya bahaya kebakaran. Dengan adanya smoke detector, kesadaran terhadap keberadaan asap menjadi lebih tinggi. Ini memberikan kesempatan untuk melakukan tindakan pencegahan, seperti mematikan sumber api atau menghubungi petugas pemadam kebakaran sebelum api berkembang menjadi kebakaran besar. Dengan demikian, smoke detector membantu mencegah kerugian besar akibat kebakaran di pusat jajanan kuliner.</a:t>
            </a:r>
            <a:endParaRPr sz="1200"/>
          </a:p>
          <a:p>
            <a:pPr marL="457200" lvl="0" indent="-304800" algn="just" rtl="0">
              <a:spcBef>
                <a:spcPts val="0"/>
              </a:spcBef>
              <a:spcAft>
                <a:spcPts val="0"/>
              </a:spcAft>
              <a:buSzPts val="1200"/>
              <a:buChar char="●"/>
            </a:pPr>
            <a:r>
              <a:rPr lang="en-US" sz="1200"/>
              <a:t>Keselamatan Karyawan dan Pelanggan: Smoke detector menjaga keselamatan tidak hanya bagi karyawan, tetapi juga pelanggan di pusat jajanan kuliner. Dalam situasi darurat, alarm smoke detector akan memperingatkan semua orang di sekitarnya untuk segera keluar dari bangunan. Ini memberikan waktu yang cukup bagi semua orang untuk meninggalkan area yang berpotensi berbahaya dan menghindari cedera atau bahkan kehilangan nyawa.</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5"/>
          <p:cNvSpPr txBox="1">
            <a:spLocks noGrp="1"/>
          </p:cNvSpPr>
          <p:nvPr>
            <p:ph type="title"/>
          </p:nvPr>
        </p:nvSpPr>
        <p:spPr>
          <a:xfrm>
            <a:off x="311700" y="287999"/>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Pros dan Cons project IoT</a:t>
            </a:r>
            <a:endParaRPr/>
          </a:p>
        </p:txBody>
      </p:sp>
      <p:sp>
        <p:nvSpPr>
          <p:cNvPr id="171" name="Google Shape;171;p15"/>
          <p:cNvSpPr txBox="1">
            <a:spLocks noGrp="1"/>
          </p:cNvSpPr>
          <p:nvPr>
            <p:ph type="subTitle" idx="1"/>
          </p:nvPr>
        </p:nvSpPr>
        <p:spPr>
          <a:xfrm>
            <a:off x="311700" y="972006"/>
            <a:ext cx="8520600" cy="3595500"/>
          </a:xfrm>
          <a:prstGeom prst="rect">
            <a:avLst/>
          </a:prstGeom>
        </p:spPr>
        <p:txBody>
          <a:bodyPr spcFirstLastPara="1" wrap="square" lIns="91425" tIns="45700" rIns="91425" bIns="45700" anchor="t" anchorCtr="0">
            <a:noAutofit/>
          </a:bodyPr>
          <a:lstStyle/>
          <a:p>
            <a:pPr marL="0" lvl="0" indent="0" algn="just" rtl="0">
              <a:spcBef>
                <a:spcPts val="750"/>
              </a:spcBef>
              <a:spcAft>
                <a:spcPts val="0"/>
              </a:spcAft>
              <a:buNone/>
            </a:pPr>
            <a:r>
              <a:rPr lang="en-US" sz="1200"/>
              <a:t>pro</a:t>
            </a:r>
            <a:endParaRPr sz="1200"/>
          </a:p>
          <a:p>
            <a:pPr marL="457200" lvl="0" indent="-304800" algn="just" rtl="0">
              <a:spcBef>
                <a:spcPts val="750"/>
              </a:spcBef>
              <a:spcAft>
                <a:spcPts val="0"/>
              </a:spcAft>
              <a:buSzPts val="1200"/>
              <a:buChar char="●"/>
            </a:pPr>
            <a:r>
              <a:rPr lang="en-US" sz="1200"/>
              <a:t>Kepatuhan Hukum dan Persyaratan Asuransi: Banyak yurisdiksi dan perusahaan asuransi mewajibkan adanya smoke detector di pusat jajanan kuliner. Dengan memasang smoke detector yang sesuai dan memelihara peralatan tersebut dengan baik, pemilik usaha kuliner dapat memenuhi persyaratan hukum dan asuransi. Hal ini penting untuk menjaga keberlanjutan bisnis, meminimalisir risiko, dan memberikan rasa aman bagi semua pihak yang terlibat.</a:t>
            </a:r>
            <a:endParaRPr sz="1200"/>
          </a:p>
          <a:p>
            <a:pPr marL="457200" lvl="0" indent="-304800" algn="just" rtl="0">
              <a:spcBef>
                <a:spcPts val="0"/>
              </a:spcBef>
              <a:spcAft>
                <a:spcPts val="0"/>
              </a:spcAft>
              <a:buSzPts val="1200"/>
              <a:buChar char="●"/>
            </a:pPr>
            <a:r>
              <a:rPr lang="en-US" sz="1200"/>
              <a:t>Penghematan Waktu dan Biaya: Meskipun memerlukan investasi awal, penggunaan smoke detector dapat menghemat waktu dan biaya dalam jangka panjang. Dengan mendeteksi dini adanya asap dan bahaya kebakaran, kerugian material dan waktu yang dihabiskan untuk memulihkan kerusakan dapat diminimalkan. Selain itu, respons cepat terhadap bahaya kebakaran juga dapat mengurangi potensi penyebaran api dan kerusakan yang lebih luas.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6"/>
          <p:cNvSpPr txBox="1">
            <a:spLocks noGrp="1"/>
          </p:cNvSpPr>
          <p:nvPr>
            <p:ph type="title"/>
          </p:nvPr>
        </p:nvSpPr>
        <p:spPr>
          <a:xfrm>
            <a:off x="311700" y="287999"/>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Lanjutan Pros dan Cons project IoT</a:t>
            </a:r>
            <a:endParaRPr/>
          </a:p>
        </p:txBody>
      </p:sp>
      <p:sp>
        <p:nvSpPr>
          <p:cNvPr id="177" name="Google Shape;177;p16"/>
          <p:cNvSpPr txBox="1">
            <a:spLocks noGrp="1"/>
          </p:cNvSpPr>
          <p:nvPr>
            <p:ph type="subTitle" idx="1"/>
          </p:nvPr>
        </p:nvSpPr>
        <p:spPr>
          <a:xfrm>
            <a:off x="311700" y="972006"/>
            <a:ext cx="8520600" cy="3595500"/>
          </a:xfrm>
          <a:prstGeom prst="rect">
            <a:avLst/>
          </a:prstGeom>
        </p:spPr>
        <p:txBody>
          <a:bodyPr spcFirstLastPara="1" wrap="square" lIns="91425" tIns="45700" rIns="91425" bIns="45700" anchor="t" anchorCtr="0">
            <a:normAutofit lnSpcReduction="20000"/>
          </a:bodyPr>
          <a:lstStyle/>
          <a:p>
            <a:pPr marL="0" lvl="0" indent="0" algn="just" rtl="0">
              <a:spcBef>
                <a:spcPts val="750"/>
              </a:spcBef>
              <a:spcAft>
                <a:spcPts val="0"/>
              </a:spcAft>
              <a:buClr>
                <a:schemeClr val="dk1"/>
              </a:buClr>
              <a:buSzPts val="1100"/>
              <a:buFont typeface="Arial"/>
              <a:buNone/>
            </a:pPr>
            <a:r>
              <a:rPr lang="en-US" sz="1200"/>
              <a:t>cons</a:t>
            </a:r>
            <a:endParaRPr sz="1200"/>
          </a:p>
          <a:p>
            <a:pPr marL="457200" lvl="0" indent="-304800" algn="just" rtl="0">
              <a:spcBef>
                <a:spcPts val="750"/>
              </a:spcBef>
              <a:spcAft>
                <a:spcPts val="0"/>
              </a:spcAft>
              <a:buSzPts val="1200"/>
              <a:buChar char="●"/>
            </a:pPr>
            <a:r>
              <a:rPr lang="en-US" sz="1200"/>
              <a:t>mahal</a:t>
            </a:r>
            <a:endParaRPr sz="1200"/>
          </a:p>
          <a:p>
            <a:pPr marL="457200" lvl="0" indent="-304800" algn="just" rtl="0">
              <a:spcBef>
                <a:spcPts val="0"/>
              </a:spcBef>
              <a:spcAft>
                <a:spcPts val="0"/>
              </a:spcAft>
              <a:buSzPts val="1200"/>
              <a:buChar char="●"/>
            </a:pPr>
            <a:r>
              <a:rPr lang="en-US" sz="1200"/>
              <a:t>hanya berbunyi pada smoke yang mendeteksi kebakaran yang terjadi pada tempat / ruangan yang dipasang smoke detector tsb</a:t>
            </a:r>
            <a:endParaRPr sz="1200"/>
          </a:p>
          <a:p>
            <a:pPr marL="457200" lvl="0" indent="-304800" algn="just" rtl="0">
              <a:spcBef>
                <a:spcPts val="0"/>
              </a:spcBef>
              <a:spcAft>
                <a:spcPts val="0"/>
              </a:spcAft>
              <a:buSzPts val="1200"/>
              <a:buChar char="●"/>
            </a:pPr>
            <a:r>
              <a:rPr lang="en-US" sz="1200"/>
              <a:t>jika terjadi trouble pada detector maka sistem hanya  menyatakan bahwa network telah gagal beroperasi dan tidak secara rinci menginformasikan masalah apa yang terjadi</a:t>
            </a:r>
            <a:endParaRPr sz="1200"/>
          </a:p>
          <a:p>
            <a:pPr marL="457200" lvl="0" indent="-304800" algn="just" rtl="0">
              <a:spcBef>
                <a:spcPts val="0"/>
              </a:spcBef>
              <a:spcAft>
                <a:spcPts val="0"/>
              </a:spcAft>
              <a:buSzPts val="1200"/>
              <a:buChar char="●"/>
            </a:pPr>
            <a:r>
              <a:rPr lang="en-US" sz="1200"/>
              <a:t>Pemadaman palsu: Terkadang, smoke detector dapat memberikan pemadaman palsu akibat asap atau uap yang tidak berhubungan dengan kebakaran. Misalnya, ketika memasak dengan intensitas tinggi atau menggunakan metode masak tertentu, seperti grilling, mungkin akan ada asap yang dihasilkan namun tidak ada kebakaran yang sebenarnya terjadi. Pemadaman palsu dapat mengganggu operasi dan menyebabkan ketidaknyamanan. </a:t>
            </a:r>
            <a:endParaRPr sz="1200"/>
          </a:p>
          <a:p>
            <a:pPr marL="457200" lvl="0" indent="-304800" algn="just" rtl="0">
              <a:spcBef>
                <a:spcPts val="0"/>
              </a:spcBef>
              <a:spcAft>
                <a:spcPts val="0"/>
              </a:spcAft>
              <a:buSzPts val="1200"/>
              <a:buChar char="●"/>
            </a:pPr>
            <a:r>
              <a:rPr lang="en-US" sz="1200"/>
              <a:t>Biaya dan pemeliharaan: Instalasi dan pemeliharaan smoke detector memerlukan biaya, terutama jika pusat jajanan kuliner berukuran besar atau memiliki banyak area yang perlu dipantau. Selain itu, smoke detector juga memerlukan pemeliharaan rutin untuk memastikan kinerjanya yang optimal. Ini termasuk mengganti baterai secara teratur dan menguji fungsi detektor secara berkala. Biaya dan upaya yang terkait dengan pemeliharaan ini mungkin menjadi kendala bagi beberapa pemilik atau pengelola. </a:t>
            </a:r>
            <a:endParaRPr sz="1200"/>
          </a:p>
          <a:p>
            <a:pPr marL="457200" lvl="0" indent="-304800" algn="just" rtl="0">
              <a:spcBef>
                <a:spcPts val="0"/>
              </a:spcBef>
              <a:spcAft>
                <a:spcPts val="0"/>
              </a:spcAft>
              <a:buSzPts val="1200"/>
              <a:buChar char="●"/>
            </a:pPr>
            <a:r>
              <a:rPr lang="en-US" sz="1200"/>
              <a:t>Keandalan teknologi: Meskipun smoke detector umumnya dianggap andal, tidak ada teknologi yang benar-benar sempurna. Ada kemungkinan adanya kegagalan teknis yang dapat mengakibatkan detektor tidak berfungsi dengan baik atau memberikan alarm yang tidak akurat. Oleh karena itu, pemilik atau pengelola pusat jajanan kuliner harus tetap waspada dan melakukan pemeliharaan yang tepat untuk memastikan smoke detector beroperasi dengan baik.</a:t>
            </a:r>
            <a:endParaRPr sz="1200"/>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1187</Words>
  <Application>Microsoft Office PowerPoint</Application>
  <PresentationFormat>On-screen Show (16:9)</PresentationFormat>
  <Paragraphs>54</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Poppins SemiBold</vt:lpstr>
      <vt:lpstr>Calibri</vt:lpstr>
      <vt:lpstr>Caveat</vt:lpstr>
      <vt:lpstr>Poppins</vt:lpstr>
      <vt:lpstr>Poppins Light</vt:lpstr>
      <vt:lpstr>Office Theme</vt:lpstr>
      <vt:lpstr>Weekly report progress  #1 Monitoring Kadar Asap di Pusat Jajanan Kuliner Jl Kalimantan, Jember</vt:lpstr>
      <vt:lpstr>Pembagian pengerjaan project</vt:lpstr>
      <vt:lpstr>Latar belakang</vt:lpstr>
      <vt:lpstr>Latar belakang</vt:lpstr>
      <vt:lpstr>Pembahasan batasan, dan rumusan masalah</vt:lpstr>
      <vt:lpstr>Solusi yang diberikan</vt:lpstr>
      <vt:lpstr>Pros dan Cons project IoT</vt:lpstr>
      <vt:lpstr>Pros dan Cons project IoT</vt:lpstr>
      <vt:lpstr>Lanjutan Pros dan Cons project IoT</vt:lpstr>
      <vt:lpstr>Rancangan desain sistem IoT</vt:lpstr>
      <vt:lpstr>Link github repo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report progress  #1 Monitoring Kadar Asap di Pusat Jajanan Kuliner Jl Kalimantan, Jember</dc:title>
  <cp:lastModifiedBy>USER</cp:lastModifiedBy>
  <cp:revision>1</cp:revision>
  <dcterms:modified xsi:type="dcterms:W3CDTF">2023-05-19T15:14:31Z</dcterms:modified>
</cp:coreProperties>
</file>